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9" r:id="rId12"/>
    <p:sldId id="267" r:id="rId13"/>
    <p:sldId id="268"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ABA9C5F0-4AB1-43CE-94B8-3127C8205352}" type="datetimeFigureOut">
              <a:rPr lang="ru-RU" smtClean="0"/>
              <a:t>25.03.2020</a:t>
            </a:fld>
            <a:endParaRPr lang="ru-RU"/>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ru-RU"/>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CF9022F1-A4CB-4393-87DE-5E08FBEB07F6}" type="slidenum">
              <a:rPr lang="ru-RU" smtClean="0"/>
              <a:t>‹#›</a:t>
            </a:fld>
            <a:endParaRPr lang="ru-RU"/>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8511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BA9C5F0-4AB1-43CE-94B8-3127C8205352}"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268474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BA9C5F0-4AB1-43CE-94B8-3127C8205352}"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865952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3970604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BA9C5F0-4AB1-43CE-94B8-3127C8205352}" type="datetimeFigureOut">
              <a:rPr lang="ru-RU" smtClean="0"/>
              <a:t>25.03.2020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1106275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BA9C5F0-4AB1-43CE-94B8-3127C8205352}" type="datetimeFigureOut">
              <a:rPr lang="ru-RU" smtClean="0"/>
              <a:t>25.03.2020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1159058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A9C5F0-4AB1-43CE-94B8-3127C8205352}" type="datetimeFigureOut">
              <a:rPr lang="ru-RU" smtClean="0"/>
              <a:t>25.03.2020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916771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214510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2203876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403489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2883232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67091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A9C5F0-4AB1-43CE-94B8-3127C8205352}"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1081302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ABA9C5F0-4AB1-43CE-94B8-3127C8205352}" type="datetimeFigureOut">
              <a:rPr lang="ru-RU" smtClean="0"/>
              <a:t>25.03.2020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144905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ABA9C5F0-4AB1-43CE-94B8-3127C8205352}" type="datetimeFigureOut">
              <a:rPr lang="ru-RU" smtClean="0"/>
              <a:t>25.03.2020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3249122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BA9C5F0-4AB1-43CE-94B8-3127C8205352}"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86321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BA9C5F0-4AB1-43CE-94B8-3127C8205352}"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9022F1-A4CB-4393-87DE-5E08FBEB07F6}" type="slidenum">
              <a:rPr lang="ru-RU" smtClean="0"/>
              <a:t>‹#›</a:t>
            </a:fld>
            <a:endParaRPr lang="ru-RU"/>
          </a:p>
        </p:txBody>
      </p:sp>
    </p:spTree>
    <p:extLst>
      <p:ext uri="{BB962C8B-B14F-4D97-AF65-F5344CB8AC3E}">
        <p14:creationId xmlns:p14="http://schemas.microsoft.com/office/powerpoint/2010/main" val="2471724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ABA9C5F0-4AB1-43CE-94B8-3127C8205352}" type="datetimeFigureOut">
              <a:rPr lang="ru-RU" smtClean="0"/>
              <a:t>25.03.2020</a:t>
            </a:fld>
            <a:endParaRPr lang="ru-RU"/>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ru-RU"/>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CF9022F1-A4CB-4393-87DE-5E08FBEB07F6}" type="slidenum">
              <a:rPr lang="ru-RU" smtClean="0"/>
              <a:t>‹#›</a:t>
            </a:fld>
            <a:endParaRPr lang="ru-RU"/>
          </a:p>
        </p:txBody>
      </p:sp>
    </p:spTree>
    <p:extLst>
      <p:ext uri="{BB962C8B-B14F-4D97-AF65-F5344CB8AC3E}">
        <p14:creationId xmlns:p14="http://schemas.microsoft.com/office/powerpoint/2010/main" val="310600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3dnews.ru/_imgdata/img/2010/02/15/162738.pn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3dnews.ru/_imgdata/img/2010/02/15/162797.p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rot="21420000">
            <a:off x="891201" y="891757"/>
            <a:ext cx="9755187" cy="2308324"/>
          </a:xfrm>
          <a:prstGeom prst="rect">
            <a:avLst/>
          </a:prstGeom>
        </p:spPr>
        <p:txBody>
          <a:bodyPr>
            <a:spAutoFit/>
          </a:bodyPr>
          <a:lstStyle/>
          <a:p>
            <a:r>
              <a:rPr lang="kk-KZ" sz="4000" b="1" dirty="0" smtClean="0">
                <a:solidFill>
                  <a:srgbClr val="000000"/>
                </a:solidFill>
                <a:latin typeface="Times New Roman" panose="02020603050405020304" pitchFamily="18" charset="0"/>
                <a:ea typeface="Calibri" panose="020F0502020204030204" pitchFamily="34" charset="0"/>
              </a:rPr>
              <a:t/>
            </a:r>
            <a:br>
              <a:rPr lang="kk-KZ" sz="4000" b="1" dirty="0" smtClean="0">
                <a:solidFill>
                  <a:srgbClr val="000000"/>
                </a:solidFill>
                <a:latin typeface="Times New Roman" panose="02020603050405020304" pitchFamily="18" charset="0"/>
                <a:ea typeface="Calibri" panose="020F0502020204030204" pitchFamily="34" charset="0"/>
              </a:rPr>
            </a:br>
            <a:r>
              <a:rPr lang="kk-KZ" sz="4000" b="1" dirty="0" smtClean="0">
                <a:solidFill>
                  <a:srgbClr val="000000"/>
                </a:solidFill>
                <a:latin typeface="Times New Roman" panose="02020603050405020304" pitchFamily="18" charset="0"/>
                <a:ea typeface="Calibri" panose="020F0502020204030204" pitchFamily="34" charset="0"/>
              </a:rPr>
              <a:t>Картографиядағы </a:t>
            </a:r>
            <a:r>
              <a:rPr lang="kk-KZ" sz="4000" b="1" dirty="0">
                <a:solidFill>
                  <a:srgbClr val="000000"/>
                </a:solidFill>
                <a:latin typeface="Times New Roman" panose="02020603050405020304" pitchFamily="18" charset="0"/>
                <a:ea typeface="Calibri" panose="020F0502020204030204" pitchFamily="34" charset="0"/>
              </a:rPr>
              <a:t>заманауи мультимедиялық </a:t>
            </a:r>
            <a:r>
              <a:rPr lang="kk-KZ" sz="4000" b="1" dirty="0" smtClean="0">
                <a:solidFill>
                  <a:srgbClr val="000000"/>
                </a:solidFill>
                <a:latin typeface="Times New Roman" panose="02020603050405020304" pitchFamily="18" charset="0"/>
                <a:ea typeface="Calibri" panose="020F0502020204030204" pitchFamily="34" charset="0"/>
              </a:rPr>
              <a:t>технологиялардың</a:t>
            </a:r>
            <a:endParaRPr lang="ru-RU" sz="4000" dirty="0"/>
          </a:p>
        </p:txBody>
      </p:sp>
    </p:spTree>
    <p:extLst>
      <p:ext uri="{BB962C8B-B14F-4D97-AF65-F5344CB8AC3E}">
        <p14:creationId xmlns:p14="http://schemas.microsoft.com/office/powerpoint/2010/main" val="3343947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315" y="703106"/>
            <a:ext cx="4136571" cy="2308324"/>
          </a:xfrm>
          <a:prstGeom prst="rect">
            <a:avLst/>
          </a:prstGeom>
          <a:solidFill>
            <a:schemeClr val="accent1">
              <a:lumMod val="20000"/>
              <a:lumOff val="80000"/>
            </a:schemeClr>
          </a:solidFill>
          <a:effectLst>
            <a:innerShdw blurRad="63500" dist="50800" dir="16200000">
              <a:prstClr val="black">
                <a:alpha val="50000"/>
              </a:prstClr>
            </a:innerShdw>
          </a:effectLst>
        </p:spPr>
        <p:txBody>
          <a:bodyPr wrap="square">
            <a:spAutoFit/>
          </a:bodyPr>
          <a:lstStyle/>
          <a:p>
            <a:pPr algn="just"/>
            <a:r>
              <a:rPr lang="ru-RU" sz="2400" b="1" i="1" dirty="0">
                <a:solidFill>
                  <a:srgbClr val="000000"/>
                </a:solidFill>
                <a:latin typeface="Times New Roman" panose="02020603050405020304" pitchFamily="18" charset="0"/>
                <a:ea typeface="Times New Roman" panose="02020603050405020304" pitchFamily="18" charset="0"/>
              </a:rPr>
              <a:t>Мультимедиа</a:t>
            </a:r>
            <a:r>
              <a:rPr lang="ru-RU" sz="2400" dirty="0">
                <a:solidFill>
                  <a:srgbClr val="000000"/>
                </a:solidFill>
                <a:latin typeface="Times New Roman" panose="02020603050405020304" pitchFamily="18" charset="0"/>
                <a:ea typeface="Times New Roman" panose="02020603050405020304" pitchFamily="18" charset="0"/>
              </a:rPr>
              <a:t> - </a:t>
            </a:r>
            <a:r>
              <a:rPr lang="ru-RU" sz="2400" dirty="0" err="1">
                <a:solidFill>
                  <a:srgbClr val="000000"/>
                </a:solidFill>
                <a:latin typeface="Times New Roman" panose="02020603050405020304" pitchFamily="18" charset="0"/>
                <a:ea typeface="Times New Roman" panose="02020603050405020304" pitchFamily="18" charset="0"/>
              </a:rPr>
              <a:t>бұл</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интерактивті</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бағдарламалық</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қамтамасыз</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етудің</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басқаруымен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визуалды</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және</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аудиоэффектілердің</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өзара</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әрекеттесуі</a:t>
            </a:r>
            <a:endParaRPr lang="ru-RU" sz="2400" dirty="0"/>
          </a:p>
        </p:txBody>
      </p:sp>
      <p:sp>
        <p:nvSpPr>
          <p:cNvPr id="3" name="Прямоугольник 2"/>
          <p:cNvSpPr/>
          <p:nvPr/>
        </p:nvSpPr>
        <p:spPr>
          <a:xfrm>
            <a:off x="5660572" y="703106"/>
            <a:ext cx="5181599" cy="2308324"/>
          </a:xfrm>
          <a:prstGeom prst="rect">
            <a:avLst/>
          </a:prstGeom>
          <a:solidFill>
            <a:schemeClr val="bg2"/>
          </a:solidFill>
          <a:effectLst>
            <a:innerShdw blurRad="63500" dist="50800" dir="16200000">
              <a:prstClr val="black">
                <a:alpha val="50000"/>
              </a:prstClr>
            </a:innerShdw>
          </a:effectLst>
        </p:spPr>
        <p:txBody>
          <a:bodyPr wrap="square">
            <a:spAutoFit/>
          </a:bodyPr>
          <a:lstStyle/>
          <a:p>
            <a:pPr algn="just"/>
            <a:r>
              <a:rPr lang="ru-RU" sz="2400" b="1" i="1" dirty="0" smtClean="0">
                <a:solidFill>
                  <a:srgbClr val="000000"/>
                </a:solidFill>
                <a:latin typeface="Times New Roman" panose="02020603050405020304" pitchFamily="18" charset="0"/>
                <a:ea typeface="Times New Roman" panose="02020603050405020304" pitchFamily="18" charset="0"/>
              </a:rPr>
              <a:t>Мультимедиа</a:t>
            </a:r>
            <a:r>
              <a:rPr lang="ru-RU" sz="2400" dirty="0" smtClean="0">
                <a:solidFill>
                  <a:srgbClr val="000000"/>
                </a:solidFill>
                <a:latin typeface="Times New Roman" panose="02020603050405020304" pitchFamily="18" charset="0"/>
                <a:ea typeface="Times New Roman" panose="02020603050405020304" pitchFamily="18" charset="0"/>
              </a:rPr>
              <a:t> - </a:t>
            </a:r>
            <a:r>
              <a:rPr lang="ru-RU" sz="2400" dirty="0" err="1" smtClean="0">
                <a:solidFill>
                  <a:srgbClr val="000000"/>
                </a:solidFill>
                <a:latin typeface="Times New Roman" panose="02020603050405020304" pitchFamily="18" charset="0"/>
                <a:ea typeface="Times New Roman" panose="02020603050405020304" pitchFamily="18" charset="0"/>
              </a:rPr>
              <a:t>бұл</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rPr>
              <a:t>компьютер, </a:t>
            </a:r>
            <a:r>
              <a:rPr lang="ru-RU" sz="2400" dirty="0" err="1">
                <a:solidFill>
                  <a:srgbClr val="000000"/>
                </a:solidFill>
                <a:latin typeface="Times New Roman" panose="02020603050405020304" pitchFamily="18" charset="0"/>
                <a:ea typeface="Times New Roman" panose="02020603050405020304" pitchFamily="18" charset="0"/>
              </a:rPr>
              <a:t>теледидар</a:t>
            </a:r>
            <a:r>
              <a:rPr lang="ru-RU" sz="2400" dirty="0">
                <a:solidFill>
                  <a:srgbClr val="000000"/>
                </a:solidFill>
                <a:latin typeface="Times New Roman" panose="02020603050405020304" pitchFamily="18" charset="0"/>
                <a:ea typeface="Times New Roman" panose="02020603050405020304" pitchFamily="18" charset="0"/>
              </a:rPr>
              <a:t>, видеофон, магнитофон, </a:t>
            </a:r>
            <a:r>
              <a:rPr lang="ru-RU" sz="2400" dirty="0" err="1">
                <a:solidFill>
                  <a:srgbClr val="000000"/>
                </a:solidFill>
                <a:latin typeface="Times New Roman" panose="02020603050405020304" pitchFamily="18" charset="0"/>
                <a:ea typeface="Times New Roman" panose="02020603050405020304" pitchFamily="18" charset="0"/>
              </a:rPr>
              <a:t>радиоқабылдағыш</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функцияларын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орындайтын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өзара</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байланысты</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телекоммуникациялық</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комбайндар</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желісі</a:t>
            </a:r>
            <a:r>
              <a:rPr lang="ru-RU" sz="2400" dirty="0">
                <a:solidFill>
                  <a:srgbClr val="000000"/>
                </a:solidFill>
                <a:latin typeface="Times New Roman" panose="02020603050405020304" pitchFamily="18" charset="0"/>
                <a:ea typeface="Times New Roman" panose="02020603050405020304" pitchFamily="18" charset="0"/>
              </a:rPr>
              <a:t>. </a:t>
            </a:r>
            <a:endParaRPr lang="ru-RU" sz="2400" dirty="0"/>
          </a:p>
        </p:txBody>
      </p:sp>
      <p:sp>
        <p:nvSpPr>
          <p:cNvPr id="4" name="Прямоугольник 3"/>
          <p:cNvSpPr/>
          <p:nvPr/>
        </p:nvSpPr>
        <p:spPr>
          <a:xfrm>
            <a:off x="827315" y="3225536"/>
            <a:ext cx="10014855" cy="1673022"/>
          </a:xfrm>
          <a:prstGeom prst="rect">
            <a:avLst/>
          </a:prstGeom>
          <a:solidFill>
            <a:schemeClr val="bg1">
              <a:lumMod val="95000"/>
            </a:schemeClr>
          </a:solidFill>
          <a:effectLst>
            <a:innerShdw blurRad="114300">
              <a:prstClr val="black"/>
            </a:innerShdw>
          </a:effectLst>
        </p:spPr>
        <p:txBody>
          <a:bodyPr wrap="square">
            <a:spAutoFit/>
          </a:bodyPr>
          <a:lstStyle/>
          <a:p>
            <a:pPr indent="540385" algn="just">
              <a:lnSpc>
                <a:spcPct val="107000"/>
              </a:lnSpc>
              <a:spcAft>
                <a:spcPts val="0"/>
              </a:spcAft>
              <a:tabLst>
                <a:tab pos="630555" algn="l"/>
              </a:tabLst>
            </a:pPr>
            <a:r>
              <a:rPr lang="ru-RU" sz="2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Мультимедиа (</a:t>
            </a:r>
            <a:r>
              <a:rPr lang="ru-RU" sz="2400"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a:t>
            </a:r>
            <a:r>
              <a:rPr lang="ru-RU" sz="2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бұл</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компьютерлік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жүйеде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мәтінді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дыбысты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бейнені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графикалық</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бейнені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анимацияны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мультипликацияны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біріктіруге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мүмкіндік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беретін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заманауи</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компьютерлік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ақпараттық</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4789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76630" y="302766"/>
            <a:ext cx="5238742" cy="468077"/>
          </a:xfrm>
          <a:prstGeom prst="rect">
            <a:avLst/>
          </a:prstGeom>
          <a:ln>
            <a:solidFill>
              <a:schemeClr val="accent1"/>
            </a:solidFill>
          </a:ln>
        </p:spPr>
        <p:txBody>
          <a:bodyPr wrap="none">
            <a:spAutoFit/>
          </a:bodyPr>
          <a:lstStyle/>
          <a:p>
            <a:pPr indent="540385" algn="just">
              <a:lnSpc>
                <a:spcPct val="107000"/>
              </a:lnSpc>
              <a:spcAft>
                <a:spcPts val="0"/>
              </a:spcAft>
              <a:tabLst>
                <a:tab pos="630555" algn="l"/>
              </a:tabLst>
            </a:pPr>
            <a:r>
              <a:rPr lang="kk-KZ"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ультимедиа</a:t>
            </a:r>
            <a:r>
              <a:rPr lang="kk-KZ"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ның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даму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кезеңдері</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841827" y="1061129"/>
            <a:ext cx="10072915" cy="4044056"/>
          </a:xfrm>
          <a:prstGeom prst="rect">
            <a:avLst/>
          </a:prstGeom>
        </p:spPr>
        <p:txBody>
          <a:bodyPr wrap="square">
            <a:spAutoFit/>
          </a:bodyPr>
          <a:lstStyle/>
          <a:p>
            <a:pPr indent="540385" algn="just">
              <a:lnSpc>
                <a:spcPct val="107000"/>
              </a:lnSpc>
              <a:spcAft>
                <a:spcPts val="0"/>
              </a:spcAft>
              <a:tabLst>
                <a:tab pos="630555" algn="l"/>
              </a:tabLst>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1984 -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әзірлеу</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тарату</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пайдаланушының</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графикалық</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интерфейс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құру</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қолданатын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қосымшалар</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қозғалмайтын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суретті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лазерлік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ойнатқыштар</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HyperCard</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1.0,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бірінші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мультимедиялық</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бағдарлама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болды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07000"/>
              </a:lnSpc>
              <a:spcAft>
                <a:spcPts val="0"/>
              </a:spcAft>
              <a:tabLst>
                <a:tab pos="630555" algn="l"/>
              </a:tabLst>
            </a:pP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1988 -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үлкен</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көлемді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ақпаратты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сақтауға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мүмкіндік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беретін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CD-ROM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пайда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болады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07000"/>
              </a:lnSpc>
              <a:spcAft>
                <a:spcPts val="0"/>
              </a:spcAft>
              <a:tabLst>
                <a:tab pos="630555" algn="l"/>
              </a:tabLst>
            </a:pP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1991 -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сандық</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бейнені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жазып</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ойнатуға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мүмкіндік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беретін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QuickTime</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стандарты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әзірленді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540385" algn="just">
              <a:lnSpc>
                <a:spcPct val="107000"/>
              </a:lnSpc>
              <a:spcAft>
                <a:spcPts val="0"/>
              </a:spcAft>
              <a:tabLst>
                <a:tab pos="630555" algn="l"/>
              </a:tabLst>
            </a:pP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1994 -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сандық</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бейне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сапасын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арттыратын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MPEG 1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форматтағы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стандарты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енгізілді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Жаңа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компакт-</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дискілер</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пайда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болды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бірінші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ұрпақтан</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көп</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ақпаратты</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тәртіпке</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жазуға</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мүмкіндік</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береді</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4059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88227" y="322053"/>
            <a:ext cx="7416801" cy="5940088"/>
          </a:xfrm>
          <a:prstGeom prst="rect">
            <a:avLst/>
          </a:prstGeom>
        </p:spPr>
        <p:txBody>
          <a:bodyPr wrap="square">
            <a:spAutoFit/>
          </a:bodyPr>
          <a:lstStyle/>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ақпараттың</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алуан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түрлі</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түрлерін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интеграциялау</a:t>
            </a:r>
            <a:r>
              <a:rPr lang="ru-RU" sz="2400" dirty="0">
                <a:solidFill>
                  <a:srgbClr val="000000"/>
                </a:solidFill>
                <a:latin typeface="Times New Roman" panose="02020603050405020304" pitchFamily="18" charset="0"/>
                <a:ea typeface="Times New Roman" panose="02020603050405020304" pitchFamily="18" charset="0"/>
              </a:rPr>
              <a:t>; </a:t>
            </a:r>
            <a:endParaRPr lang="ru-RU" sz="2400" dirty="0" smtClean="0">
              <a:solidFill>
                <a:srgbClr val="000000"/>
              </a:solidFill>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пайдаланушымен</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қарым-қатынастың</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интерактивті</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режимі</a:t>
            </a:r>
            <a:r>
              <a:rPr lang="ru-RU" sz="2400" dirty="0">
                <a:solidFill>
                  <a:srgbClr val="000000"/>
                </a:solidFill>
                <a:latin typeface="Times New Roman" panose="02020603050405020304" pitchFamily="18" charset="0"/>
                <a:ea typeface="Times New Roman" panose="02020603050405020304" pitchFamily="18" charset="0"/>
              </a:rPr>
              <a:t>; </a:t>
            </a:r>
            <a:endParaRPr lang="ru-RU" sz="2400" dirty="0" smtClean="0">
              <a:solidFill>
                <a:srgbClr val="000000"/>
              </a:solidFill>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ақпаратты</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rPr>
              <a:t>параллель беру;  </a:t>
            </a:r>
            <a:endParaRPr lang="ru-RU" sz="2400" dirty="0" smtClean="0">
              <a:solidFill>
                <a:srgbClr val="000000"/>
              </a:solidFill>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ақпараттың</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үлкен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көлемімен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жұмыс</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істеу</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мүмкіндігі</a:t>
            </a:r>
            <a:r>
              <a:rPr lang="ru-RU" sz="2400" dirty="0" smtClean="0">
                <a:solidFill>
                  <a:srgbClr val="000000"/>
                </a:solidFill>
                <a:latin typeface="Times New Roman" panose="02020603050405020304" pitchFamily="18" charset="0"/>
                <a:ea typeface="Times New Roman" panose="02020603050405020304" pitchFamily="18" charset="0"/>
              </a:rPr>
              <a:t>;</a:t>
            </a: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нақты</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уақыт</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режимінде</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жұмыс</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істеу</a:t>
            </a:r>
            <a:r>
              <a:rPr lang="ru-RU" sz="2400" dirty="0">
                <a:solidFill>
                  <a:srgbClr val="000000"/>
                </a:solidFill>
                <a:latin typeface="Times New Roman" panose="02020603050405020304" pitchFamily="18" charset="0"/>
                <a:ea typeface="Times New Roman" panose="02020603050405020304" pitchFamily="18" charset="0"/>
              </a:rPr>
              <a:t>; </a:t>
            </a:r>
            <a:endParaRPr lang="ru-RU" sz="2400" dirty="0" smtClean="0">
              <a:solidFill>
                <a:srgbClr val="000000"/>
              </a:solidFill>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ақпаратты</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өңдеу</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процесін</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тиімді</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басқару</a:t>
            </a:r>
            <a:r>
              <a:rPr lang="ru-RU" sz="2400" dirty="0">
                <a:solidFill>
                  <a:srgbClr val="000000"/>
                </a:solidFill>
                <a:latin typeface="Times New Roman" panose="02020603050405020304" pitchFamily="18" charset="0"/>
                <a:ea typeface="Times New Roman" panose="02020603050405020304" pitchFamily="18" charset="0"/>
              </a:rPr>
              <a:t>; </a:t>
            </a:r>
            <a:endParaRPr lang="ru-RU" sz="2400" dirty="0" smtClean="0">
              <a:solidFill>
                <a:srgbClr val="000000"/>
              </a:solidFill>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rgbClr val="000000"/>
                </a:solidFill>
                <a:latin typeface="Times New Roman" panose="02020603050405020304" pitchFamily="18" charset="0"/>
                <a:ea typeface="Times New Roman" panose="02020603050405020304" pitchFamily="18" charset="0"/>
              </a:rPr>
              <a:t>өзіндік</a:t>
            </a:r>
            <a:r>
              <a:rPr lang="ru-RU" sz="2400" dirty="0" smtClean="0">
                <a:solidFill>
                  <a:srgbClr val="000000"/>
                </a:solidFill>
                <a:latin typeface="Times New Roman" panose="02020603050405020304" pitchFamily="18" charset="0"/>
                <a:ea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rPr>
              <a:t>мультимедиа-</a:t>
            </a:r>
            <a:r>
              <a:rPr lang="ru-RU" sz="2400" dirty="0" err="1">
                <a:solidFill>
                  <a:srgbClr val="000000"/>
                </a:solidFill>
                <a:latin typeface="Times New Roman" panose="02020603050405020304" pitchFamily="18" charset="0"/>
                <a:ea typeface="Times New Roman" panose="02020603050405020304" pitchFamily="18" charset="0"/>
              </a:rPr>
              <a:t>өнімдерді</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жасау</a:t>
            </a:r>
            <a:r>
              <a:rPr lang="ru-RU" sz="2400" dirty="0">
                <a:solidFill>
                  <a:srgbClr val="000000"/>
                </a:solidFill>
                <a:latin typeface="Times New Roman" panose="02020603050405020304" pitchFamily="18" charset="0"/>
                <a:ea typeface="Times New Roman" panose="02020603050405020304" pitchFamily="18" charset="0"/>
              </a:rPr>
              <a:t> </a:t>
            </a:r>
            <a:r>
              <a:rPr lang="ru-RU" sz="2400" dirty="0" err="1">
                <a:solidFill>
                  <a:srgbClr val="000000"/>
                </a:solidFill>
                <a:latin typeface="Times New Roman" panose="02020603050405020304" pitchFamily="18" charset="0"/>
                <a:ea typeface="Times New Roman" panose="02020603050405020304" pitchFamily="18" charset="0"/>
              </a:rPr>
              <a:t>мүмкіндігі</a:t>
            </a:r>
            <a:r>
              <a:rPr lang="ru-RU" sz="2400" dirty="0">
                <a:solidFill>
                  <a:srgbClr val="000000"/>
                </a:solidFill>
                <a:latin typeface="Times New Roman" panose="02020603050405020304" pitchFamily="18" charset="0"/>
                <a:ea typeface="Times New Roman" panose="02020603050405020304" pitchFamily="18" charset="0"/>
              </a:rPr>
              <a:t>; </a:t>
            </a:r>
            <a:endParaRPr lang="ru-RU" sz="2400" dirty="0" smtClean="0">
              <a:solidFill>
                <a:srgbClr val="000000"/>
              </a:solidFill>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endParaRPr lang="ru-RU" sz="2000" dirty="0">
              <a:latin typeface="Times New Roman" panose="02020603050405020304" pitchFamily="18" charset="0"/>
              <a:ea typeface="Times New Roman" panose="02020603050405020304" pitchFamily="18" charset="0"/>
            </a:endParaRPr>
          </a:p>
          <a:p>
            <a:pPr marL="342900" indent="-342900" algn="just" fontAlgn="base">
              <a:spcAft>
                <a:spcPts val="0"/>
              </a:spcAft>
              <a:buFont typeface="Wingdings" panose="05000000000000000000" pitchFamily="2" charset="2"/>
              <a:buChar char="Ø"/>
              <a:tabLst>
                <a:tab pos="630555" algn="l"/>
              </a:tabLst>
            </a:pPr>
            <a:r>
              <a:rPr lang="ru-RU" sz="2400" dirty="0" err="1" smtClean="0">
                <a:solidFill>
                  <a:schemeClr val="bg1"/>
                </a:solidFill>
                <a:latin typeface="Times New Roman" panose="02020603050405020304" pitchFamily="18" charset="0"/>
                <a:ea typeface="Times New Roman" panose="02020603050405020304" pitchFamily="18" charset="0"/>
              </a:rPr>
              <a:t>қолжетімділік</a:t>
            </a:r>
            <a:r>
              <a:rPr lang="ru-RU" sz="2400" dirty="0">
                <a:solidFill>
                  <a:schemeClr val="bg1"/>
                </a:solidFill>
                <a:latin typeface="Times New Roman" panose="02020603050405020304" pitchFamily="18" charset="0"/>
                <a:ea typeface="Times New Roman" panose="02020603050405020304" pitchFamily="18" charset="0"/>
              </a:rPr>
              <a:t>, </a:t>
            </a:r>
            <a:r>
              <a:rPr lang="ru-RU" sz="2400" dirty="0" err="1">
                <a:solidFill>
                  <a:schemeClr val="bg1"/>
                </a:solidFill>
                <a:latin typeface="Times New Roman" panose="02020603050405020304" pitchFamily="18" charset="0"/>
                <a:ea typeface="Times New Roman" panose="02020603050405020304" pitchFamily="18" charset="0"/>
              </a:rPr>
              <a:t>әмбебаптық</a:t>
            </a:r>
            <a:r>
              <a:rPr lang="ru-RU" sz="2400" dirty="0">
                <a:solidFill>
                  <a:schemeClr val="bg1"/>
                </a:solidFill>
                <a:latin typeface="Times New Roman" panose="02020603050405020304" pitchFamily="18" charset="0"/>
                <a:ea typeface="Times New Roman" panose="02020603050405020304" pitchFamily="18" charset="0"/>
              </a:rPr>
              <a:t>.</a:t>
            </a:r>
            <a:endParaRPr lang="ru-RU" sz="2000" dirty="0">
              <a:solidFill>
                <a:schemeClr val="bg1"/>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55094" y="1923534"/>
            <a:ext cx="2969274" cy="954107"/>
          </a:xfrm>
          <a:prstGeom prst="rect">
            <a:avLst/>
          </a:prstGeom>
          <a:ln>
            <a:solidFill>
              <a:schemeClr val="accent1"/>
            </a:solidFill>
          </a:ln>
        </p:spPr>
        <p:txBody>
          <a:bodyPr wrap="none">
            <a:spAutoFit/>
          </a:bodyPr>
          <a:lstStyle/>
          <a:p>
            <a:pPr algn="ctr"/>
            <a:r>
              <a:rPr lang="kk-KZ" sz="2800" dirty="0" smtClean="0">
                <a:latin typeface="Times New Roman" panose="02020603050405020304" pitchFamily="18" charset="0"/>
                <a:ea typeface="Calibri" panose="020F0502020204030204" pitchFamily="34" charset="0"/>
              </a:rPr>
              <a:t>Мультимедианың </a:t>
            </a:r>
          </a:p>
          <a:p>
            <a:pPr algn="ctr"/>
            <a:r>
              <a:rPr lang="kk-KZ" sz="2800" dirty="0" smtClean="0">
                <a:latin typeface="Times New Roman" panose="02020603050405020304" pitchFamily="18" charset="0"/>
                <a:ea typeface="Calibri" panose="020F0502020204030204" pitchFamily="34" charset="0"/>
              </a:rPr>
              <a:t>ерекшеліктері</a:t>
            </a:r>
            <a:endParaRPr lang="ru-RU" sz="2800" dirty="0"/>
          </a:p>
        </p:txBody>
      </p:sp>
    </p:spTree>
    <p:extLst>
      <p:ext uri="{BB962C8B-B14F-4D97-AF65-F5344CB8AC3E}">
        <p14:creationId xmlns:p14="http://schemas.microsoft.com/office/powerpoint/2010/main" val="2651981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9622" y="2083191"/>
            <a:ext cx="2442528" cy="830997"/>
          </a:xfrm>
          <a:prstGeom prst="rect">
            <a:avLst/>
          </a:prstGeom>
          <a:ln>
            <a:solidFill>
              <a:schemeClr val="accent1"/>
            </a:solidFill>
          </a:ln>
        </p:spPr>
        <p:txBody>
          <a:bodyPr wrap="none">
            <a:spAutoFit/>
          </a:bodyPr>
          <a:lstStyle/>
          <a:p>
            <a:pPr algn="ctr"/>
            <a:r>
              <a:rPr lang="kk-KZ" sz="2400" dirty="0">
                <a:solidFill>
                  <a:srgbClr val="000000"/>
                </a:solidFill>
                <a:latin typeface="Times New Roman" panose="02020603050405020304" pitchFamily="18" charset="0"/>
                <a:ea typeface="Calibri" panose="020F0502020204030204" pitchFamily="34" charset="0"/>
              </a:rPr>
              <a:t>Мультимедианы </a:t>
            </a:r>
            <a:endParaRPr lang="kk-KZ" sz="2400" dirty="0" smtClean="0">
              <a:solidFill>
                <a:srgbClr val="000000"/>
              </a:solidFill>
              <a:latin typeface="Times New Roman" panose="02020603050405020304" pitchFamily="18" charset="0"/>
              <a:ea typeface="Calibri" panose="020F0502020204030204" pitchFamily="34" charset="0"/>
            </a:endParaRPr>
          </a:p>
          <a:p>
            <a:pPr algn="ctr"/>
            <a:r>
              <a:rPr lang="kk-KZ" sz="2400" dirty="0" smtClean="0">
                <a:solidFill>
                  <a:srgbClr val="000000"/>
                </a:solidFill>
                <a:latin typeface="Times New Roman" panose="02020603050405020304" pitchFamily="18" charset="0"/>
                <a:ea typeface="Calibri" panose="020F0502020204030204" pitchFamily="34" charset="0"/>
              </a:rPr>
              <a:t>қолдану </a:t>
            </a:r>
            <a:r>
              <a:rPr lang="kk-KZ" sz="2400" dirty="0">
                <a:solidFill>
                  <a:srgbClr val="000000"/>
                </a:solidFill>
                <a:latin typeface="Times New Roman" panose="02020603050405020304" pitchFamily="18" charset="0"/>
                <a:ea typeface="Calibri" panose="020F0502020204030204" pitchFamily="34" charset="0"/>
              </a:rPr>
              <a:t>аясы</a:t>
            </a:r>
            <a:endParaRPr lang="ru-RU" sz="2400" dirty="0"/>
          </a:p>
        </p:txBody>
      </p:sp>
      <p:sp>
        <p:nvSpPr>
          <p:cNvPr id="3" name="Прямоугольник 2"/>
          <p:cNvSpPr/>
          <p:nvPr/>
        </p:nvSpPr>
        <p:spPr>
          <a:xfrm>
            <a:off x="5796152" y="457591"/>
            <a:ext cx="4541821" cy="400110"/>
          </a:xfrm>
          <a:prstGeom prst="rect">
            <a:avLst/>
          </a:prstGeom>
          <a:ln>
            <a:solidFill>
              <a:schemeClr val="accent1"/>
            </a:solidFill>
          </a:ln>
        </p:spPr>
        <p:txBody>
          <a:bodyPr wrap="none">
            <a:spAutoFit/>
          </a:bodyPr>
          <a:lstStyle/>
          <a:p>
            <a:pPr algn="ctr"/>
            <a:r>
              <a:rPr lang="ru-RU" sz="2000" i="1" dirty="0" err="1">
                <a:solidFill>
                  <a:srgbClr val="000000"/>
                </a:solidFill>
                <a:latin typeface="Times New Roman" panose="02020603050405020304" pitchFamily="18" charset="0"/>
                <a:ea typeface="Times New Roman" panose="02020603050405020304" pitchFamily="18" charset="0"/>
              </a:rPr>
              <a:t>Ойын-сауық</a:t>
            </a:r>
            <a:r>
              <a:rPr lang="ru-RU" sz="2000" i="1" dirty="0">
                <a:solidFill>
                  <a:srgbClr val="000000"/>
                </a:solidFill>
                <a:latin typeface="Times New Roman" panose="02020603050405020304" pitchFamily="18" charset="0"/>
                <a:ea typeface="Times New Roman" panose="02020603050405020304" pitchFamily="18" charset="0"/>
              </a:rPr>
              <a:t> </a:t>
            </a:r>
            <a:r>
              <a:rPr lang="ru-RU" sz="2000" i="1" dirty="0" err="1">
                <a:solidFill>
                  <a:srgbClr val="000000"/>
                </a:solidFill>
                <a:latin typeface="Times New Roman" panose="02020603050405020304" pitchFamily="18" charset="0"/>
                <a:ea typeface="Times New Roman" panose="02020603050405020304" pitchFamily="18" charset="0"/>
              </a:rPr>
              <a:t>саласындағы</a:t>
            </a:r>
            <a:r>
              <a:rPr lang="ru-RU" sz="2000" i="1" dirty="0">
                <a:solidFill>
                  <a:srgbClr val="000000"/>
                </a:solidFill>
                <a:latin typeface="Times New Roman" panose="02020603050405020304" pitchFamily="18" charset="0"/>
                <a:ea typeface="Times New Roman" panose="02020603050405020304" pitchFamily="18" charset="0"/>
              </a:rPr>
              <a:t> мультимедиа</a:t>
            </a:r>
            <a:endParaRPr lang="ru-RU" sz="2000" dirty="0"/>
          </a:p>
        </p:txBody>
      </p:sp>
      <p:sp>
        <p:nvSpPr>
          <p:cNvPr id="4" name="Прямоугольник 3"/>
          <p:cNvSpPr/>
          <p:nvPr/>
        </p:nvSpPr>
        <p:spPr>
          <a:xfrm>
            <a:off x="5796152" y="1157096"/>
            <a:ext cx="3244734" cy="400110"/>
          </a:xfrm>
          <a:prstGeom prst="rect">
            <a:avLst/>
          </a:prstGeom>
          <a:ln>
            <a:solidFill>
              <a:schemeClr val="accent1"/>
            </a:solidFill>
          </a:ln>
        </p:spPr>
        <p:txBody>
          <a:bodyPr wrap="none">
            <a:spAutoFit/>
          </a:bodyPr>
          <a:lstStyle/>
          <a:p>
            <a:pPr algn="ctr"/>
            <a:r>
              <a:rPr lang="ru-RU" sz="2000" i="1" dirty="0" err="1">
                <a:solidFill>
                  <a:srgbClr val="000000"/>
                </a:solidFill>
                <a:latin typeface="Times New Roman" panose="02020603050405020304" pitchFamily="18" charset="0"/>
                <a:ea typeface="Times New Roman" panose="02020603050405020304" pitchFamily="18" charset="0"/>
              </a:rPr>
              <a:t>Білім</a:t>
            </a:r>
            <a:r>
              <a:rPr lang="ru-RU" sz="2000" i="1" dirty="0">
                <a:solidFill>
                  <a:srgbClr val="000000"/>
                </a:solidFill>
                <a:latin typeface="Times New Roman" panose="02020603050405020304" pitchFamily="18" charset="0"/>
                <a:ea typeface="Times New Roman" panose="02020603050405020304" pitchFamily="18" charset="0"/>
              </a:rPr>
              <a:t> </a:t>
            </a:r>
            <a:r>
              <a:rPr lang="ru-RU" sz="2000" i="1" dirty="0" err="1">
                <a:solidFill>
                  <a:srgbClr val="000000"/>
                </a:solidFill>
                <a:latin typeface="Times New Roman" panose="02020603050405020304" pitchFamily="18" charset="0"/>
                <a:ea typeface="Times New Roman" panose="02020603050405020304" pitchFamily="18" charset="0"/>
              </a:rPr>
              <a:t>берудегі</a:t>
            </a:r>
            <a:r>
              <a:rPr lang="ru-RU" sz="2000" i="1" dirty="0">
                <a:solidFill>
                  <a:srgbClr val="000000"/>
                </a:solidFill>
                <a:latin typeface="Times New Roman" panose="02020603050405020304" pitchFamily="18" charset="0"/>
                <a:ea typeface="Times New Roman" panose="02020603050405020304" pitchFamily="18" charset="0"/>
              </a:rPr>
              <a:t> </a:t>
            </a:r>
            <a:r>
              <a:rPr lang="kk-KZ" sz="2000" i="1" dirty="0">
                <a:solidFill>
                  <a:srgbClr val="000000"/>
                </a:solidFill>
                <a:latin typeface="Times New Roman" panose="02020603050405020304" pitchFamily="18" charset="0"/>
                <a:ea typeface="Times New Roman" panose="02020603050405020304" pitchFamily="18" charset="0"/>
              </a:rPr>
              <a:t>м</a:t>
            </a:r>
            <a:r>
              <a:rPr lang="ru-RU" sz="2000" i="1" dirty="0" err="1">
                <a:solidFill>
                  <a:srgbClr val="000000"/>
                </a:solidFill>
                <a:latin typeface="Times New Roman" panose="02020603050405020304" pitchFamily="18" charset="0"/>
                <a:ea typeface="Times New Roman" panose="02020603050405020304" pitchFamily="18" charset="0"/>
              </a:rPr>
              <a:t>ультимедиа</a:t>
            </a:r>
            <a:endParaRPr lang="ru-RU" sz="2000" dirty="0"/>
          </a:p>
        </p:txBody>
      </p:sp>
      <p:sp>
        <p:nvSpPr>
          <p:cNvPr id="5" name="Прямоугольник 4"/>
          <p:cNvSpPr/>
          <p:nvPr/>
        </p:nvSpPr>
        <p:spPr>
          <a:xfrm>
            <a:off x="5796152" y="1880507"/>
            <a:ext cx="4882234" cy="405367"/>
          </a:xfrm>
          <a:prstGeom prst="rect">
            <a:avLst/>
          </a:prstGeom>
          <a:ln>
            <a:solidFill>
              <a:schemeClr val="accent1"/>
            </a:solidFill>
          </a:ln>
        </p:spPr>
        <p:txBody>
          <a:bodyPr wrap="none">
            <a:spAutoFit/>
          </a:bodyPr>
          <a:lstStyle/>
          <a:p>
            <a:pPr algn="ctr">
              <a:lnSpc>
                <a:spcPct val="107000"/>
              </a:lnSpc>
              <a:spcAft>
                <a:spcPts val="0"/>
              </a:spcAft>
              <a:tabLst>
                <a:tab pos="630555" algn="l"/>
              </a:tabLst>
            </a:pPr>
            <a:r>
              <a:rPr lang="kk-KZ" sz="2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Бизнес пен менеджменттегі мультимедиа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5796152" y="2516790"/>
            <a:ext cx="5527347" cy="400110"/>
          </a:xfrm>
          <a:prstGeom prst="rect">
            <a:avLst/>
          </a:prstGeom>
          <a:ln>
            <a:solidFill>
              <a:schemeClr val="accent1"/>
            </a:solidFill>
          </a:ln>
        </p:spPr>
        <p:txBody>
          <a:bodyPr wrap="none">
            <a:spAutoFit/>
          </a:bodyPr>
          <a:lstStyle/>
          <a:p>
            <a:pPr algn="ctr"/>
            <a:r>
              <a:rPr lang="kk-KZ" sz="2000" i="1" dirty="0">
                <a:solidFill>
                  <a:srgbClr val="000000"/>
                </a:solidFill>
                <a:latin typeface="Times New Roman" panose="02020603050405020304" pitchFamily="18" charset="0"/>
                <a:ea typeface="Times New Roman" panose="02020603050405020304" pitchFamily="18" charset="0"/>
              </a:rPr>
              <a:t>Ақпараттық қамтамасыз етудегі мультимедиа</a:t>
            </a:r>
            <a:endParaRPr lang="ru-RU" sz="2000" dirty="0"/>
          </a:p>
        </p:txBody>
      </p:sp>
      <p:sp>
        <p:nvSpPr>
          <p:cNvPr id="7" name="Прямоугольник 6"/>
          <p:cNvSpPr/>
          <p:nvPr/>
        </p:nvSpPr>
        <p:spPr>
          <a:xfrm>
            <a:off x="5796152" y="3165796"/>
            <a:ext cx="2684453" cy="400110"/>
          </a:xfrm>
          <a:prstGeom prst="rect">
            <a:avLst/>
          </a:prstGeom>
          <a:ln>
            <a:solidFill>
              <a:schemeClr val="accent1"/>
            </a:solidFill>
          </a:ln>
        </p:spPr>
        <p:txBody>
          <a:bodyPr wrap="none">
            <a:spAutoFit/>
          </a:bodyPr>
          <a:lstStyle/>
          <a:p>
            <a:pPr algn="ctr"/>
            <a:r>
              <a:rPr lang="kk-KZ" sz="2000" i="1" dirty="0">
                <a:solidFill>
                  <a:srgbClr val="000000"/>
                </a:solidFill>
                <a:latin typeface="Times New Roman" panose="02020603050405020304" pitchFamily="18" charset="0"/>
                <a:ea typeface="Times New Roman" panose="02020603050405020304" pitchFamily="18" charset="0"/>
              </a:rPr>
              <a:t>Өнердегі мультимедиа</a:t>
            </a:r>
            <a:endParaRPr lang="ru-RU" sz="2000" dirty="0"/>
          </a:p>
        </p:txBody>
      </p:sp>
      <p:sp>
        <p:nvSpPr>
          <p:cNvPr id="8" name="Прямоугольник 7"/>
          <p:cNvSpPr/>
          <p:nvPr/>
        </p:nvSpPr>
        <p:spPr>
          <a:xfrm>
            <a:off x="5796152" y="3762865"/>
            <a:ext cx="4198009" cy="400110"/>
          </a:xfrm>
          <a:prstGeom prst="rect">
            <a:avLst/>
          </a:prstGeom>
          <a:ln>
            <a:solidFill>
              <a:schemeClr val="accent1"/>
            </a:solidFill>
          </a:ln>
        </p:spPr>
        <p:txBody>
          <a:bodyPr wrap="none">
            <a:spAutoFit/>
          </a:bodyPr>
          <a:lstStyle/>
          <a:p>
            <a:pPr algn="ctr"/>
            <a:r>
              <a:rPr lang="kk-KZ" sz="2000" i="1" dirty="0">
                <a:solidFill>
                  <a:srgbClr val="000000"/>
                </a:solidFill>
                <a:latin typeface="Times New Roman" panose="02020603050405020304" pitchFamily="18" charset="0"/>
                <a:ea typeface="Times New Roman" panose="02020603050405020304" pitchFamily="18" charset="0"/>
              </a:rPr>
              <a:t>Мультимедиа және шығармашылық</a:t>
            </a:r>
            <a:endParaRPr lang="ru-RU" sz="2000" dirty="0"/>
          </a:p>
        </p:txBody>
      </p:sp>
      <p:sp>
        <p:nvSpPr>
          <p:cNvPr id="9" name="Прямоугольник 8"/>
          <p:cNvSpPr/>
          <p:nvPr/>
        </p:nvSpPr>
        <p:spPr>
          <a:xfrm>
            <a:off x="5796152" y="4391339"/>
            <a:ext cx="4711867" cy="400110"/>
          </a:xfrm>
          <a:prstGeom prst="rect">
            <a:avLst/>
          </a:prstGeom>
          <a:ln>
            <a:solidFill>
              <a:schemeClr val="accent1"/>
            </a:solidFill>
          </a:ln>
        </p:spPr>
        <p:txBody>
          <a:bodyPr wrap="none">
            <a:spAutoFit/>
          </a:bodyPr>
          <a:lstStyle/>
          <a:p>
            <a:pPr algn="ctr"/>
            <a:r>
              <a:rPr lang="kk-KZ" sz="2000" i="1" dirty="0">
                <a:solidFill>
                  <a:srgbClr val="000000"/>
                </a:solidFill>
                <a:latin typeface="Times New Roman" panose="02020603050405020304" pitchFamily="18" charset="0"/>
                <a:ea typeface="Times New Roman" panose="02020603050405020304" pitchFamily="18" charset="0"/>
              </a:rPr>
              <a:t>Мультимедиа және жасанды интеллект</a:t>
            </a:r>
            <a:endParaRPr lang="ru-RU" sz="2000" dirty="0"/>
          </a:p>
        </p:txBody>
      </p:sp>
      <p:sp>
        <p:nvSpPr>
          <p:cNvPr id="10" name="Прямоугольник 9"/>
          <p:cNvSpPr/>
          <p:nvPr/>
        </p:nvSpPr>
        <p:spPr>
          <a:xfrm>
            <a:off x="5796152" y="4973917"/>
            <a:ext cx="2630144" cy="400110"/>
          </a:xfrm>
          <a:prstGeom prst="rect">
            <a:avLst/>
          </a:prstGeom>
          <a:ln>
            <a:solidFill>
              <a:schemeClr val="accent1"/>
            </a:solidFill>
          </a:ln>
        </p:spPr>
        <p:txBody>
          <a:bodyPr wrap="none">
            <a:spAutoFit/>
          </a:bodyPr>
          <a:lstStyle/>
          <a:p>
            <a:pPr algn="ctr"/>
            <a:r>
              <a:rPr lang="kk-KZ" sz="2000" i="1" dirty="0">
                <a:solidFill>
                  <a:srgbClr val="000000"/>
                </a:solidFill>
                <a:latin typeface="Times New Roman" panose="02020603050405020304" pitchFamily="18" charset="0"/>
                <a:ea typeface="Times New Roman" panose="02020603050405020304" pitchFamily="18" charset="0"/>
              </a:rPr>
              <a:t>Мультимедиа өнімдер</a:t>
            </a:r>
            <a:endParaRPr lang="ru-RU" sz="2000" dirty="0"/>
          </a:p>
        </p:txBody>
      </p:sp>
      <p:sp>
        <p:nvSpPr>
          <p:cNvPr id="16" name="Прямоугольник 15"/>
          <p:cNvSpPr/>
          <p:nvPr/>
        </p:nvSpPr>
        <p:spPr>
          <a:xfrm>
            <a:off x="4368800" y="657646"/>
            <a:ext cx="87086" cy="43512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a:off x="4992912" y="1930778"/>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a:off x="4992912" y="2596346"/>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трелка вправо 18"/>
          <p:cNvSpPr/>
          <p:nvPr/>
        </p:nvSpPr>
        <p:spPr>
          <a:xfrm>
            <a:off x="4992913" y="3264166"/>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право 19"/>
          <p:cNvSpPr/>
          <p:nvPr/>
        </p:nvSpPr>
        <p:spPr>
          <a:xfrm>
            <a:off x="4992913" y="3831200"/>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право 20"/>
          <p:cNvSpPr/>
          <p:nvPr/>
        </p:nvSpPr>
        <p:spPr>
          <a:xfrm>
            <a:off x="4992914" y="4449861"/>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право 21"/>
          <p:cNvSpPr/>
          <p:nvPr/>
        </p:nvSpPr>
        <p:spPr>
          <a:xfrm>
            <a:off x="4992911" y="5002052"/>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право 22"/>
          <p:cNvSpPr/>
          <p:nvPr/>
        </p:nvSpPr>
        <p:spPr>
          <a:xfrm>
            <a:off x="4992911" y="1268900"/>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право 23"/>
          <p:cNvSpPr/>
          <p:nvPr/>
        </p:nvSpPr>
        <p:spPr>
          <a:xfrm>
            <a:off x="4992910" y="601080"/>
            <a:ext cx="449943" cy="343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76793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537028" y="613228"/>
            <a:ext cx="2989943" cy="1785257"/>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Мультимедиа құрамы</a:t>
            </a:r>
            <a:endParaRPr lang="ru-RU" sz="2400" b="1" dirty="0">
              <a:latin typeface="Times New Roman" panose="02020603050405020304" pitchFamily="18" charset="0"/>
              <a:cs typeface="Times New Roman" panose="02020603050405020304" pitchFamily="18" charset="0"/>
            </a:endParaRPr>
          </a:p>
          <a:p>
            <a:pPr algn="ctr"/>
            <a:endParaRPr lang="ru-RU" dirty="0"/>
          </a:p>
        </p:txBody>
      </p:sp>
      <p:sp>
        <p:nvSpPr>
          <p:cNvPr id="4" name="Скругленный прямоугольник 3"/>
          <p:cNvSpPr/>
          <p:nvPr/>
        </p:nvSpPr>
        <p:spPr>
          <a:xfrm>
            <a:off x="972456" y="3328611"/>
            <a:ext cx="2119086" cy="11176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i="1" dirty="0">
                <a:solidFill>
                  <a:schemeClr val="tx1"/>
                </a:solidFill>
              </a:rPr>
              <a:t>Анимация</a:t>
            </a:r>
            <a:endParaRPr lang="ru-RU" sz="2400" dirty="0">
              <a:solidFill>
                <a:schemeClr val="tx1"/>
              </a:solidFill>
            </a:endParaRPr>
          </a:p>
        </p:txBody>
      </p:sp>
      <p:pic>
        <p:nvPicPr>
          <p:cNvPr id="1027" name="Рисунок 9" descr="https://gigabaza.ru/images/38/74185/27a2f2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6481" y="371928"/>
            <a:ext cx="201930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Рисунок 3" descr="https://gigabaza.ru/images/38/74185/m26fe5fd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0937" y="371928"/>
            <a:ext cx="200025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Рисунок 7" descr="https://gigabaza.ru/images/38/74185/mfbcd54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6343" y="390978"/>
            <a:ext cx="2038350" cy="1485900"/>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5752499" y="2029153"/>
            <a:ext cx="4017125" cy="369332"/>
          </a:xfrm>
          <a:prstGeom prst="rect">
            <a:avLst/>
          </a:prstGeom>
        </p:spPr>
        <p:txBody>
          <a:bodyPr wrap="none">
            <a:spAutoFit/>
          </a:bodyPr>
          <a:lstStyle/>
          <a:p>
            <a:r>
              <a:rPr lang="ru-RU"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К</a:t>
            </a:r>
            <a:r>
              <a:rPr lang="kk-KZ"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лассикалық анимация технологиясы</a:t>
            </a:r>
            <a:endParaRPr lang="ru-RU" dirty="0"/>
          </a:p>
        </p:txBody>
      </p:sp>
      <p:pic>
        <p:nvPicPr>
          <p:cNvPr id="11" name="Рисунок 10"/>
          <p:cNvPicPr/>
          <p:nvPr/>
        </p:nvPicPr>
        <p:blipFill rotWithShape="1">
          <a:blip r:embed="rId5"/>
          <a:srcRect l="36718" t="42775" r="16622" b="34411"/>
          <a:stretch/>
        </p:blipFill>
        <p:spPr bwMode="auto">
          <a:xfrm>
            <a:off x="3971090" y="2603749"/>
            <a:ext cx="4302053" cy="1527379"/>
          </a:xfrm>
          <a:prstGeom prst="rect">
            <a:avLst/>
          </a:prstGeom>
          <a:ln>
            <a:noFill/>
          </a:ln>
          <a:extLst>
            <a:ext uri="{53640926-AAD7-44D8-BBD7-CCE9431645EC}">
              <a14:shadowObscured xmlns:a14="http://schemas.microsoft.com/office/drawing/2010/main"/>
            </a:ext>
          </a:extLst>
        </p:spPr>
      </p:pic>
      <p:sp>
        <p:nvSpPr>
          <p:cNvPr id="8" name="Прямоугольник 7"/>
          <p:cNvSpPr/>
          <p:nvPr/>
        </p:nvSpPr>
        <p:spPr>
          <a:xfrm>
            <a:off x="4489453" y="4488667"/>
            <a:ext cx="3659143" cy="369332"/>
          </a:xfrm>
          <a:prstGeom prst="rect">
            <a:avLst/>
          </a:prstGeom>
        </p:spPr>
        <p:txBody>
          <a:bodyPr wrap="none">
            <a:spAutoFit/>
          </a:bodyPr>
          <a:lstStyle/>
          <a:p>
            <a:r>
              <a:rPr lang="ru-RU"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Спрайт </a:t>
            </a:r>
            <a:r>
              <a:rPr lang="ru-RU"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анимациясы</a:t>
            </a:r>
            <a:r>
              <a:rPr lang="ru-RU"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ru-RU"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технологиясы</a:t>
            </a:r>
            <a:endParaRPr lang="ru-RU" b="1" dirty="0"/>
          </a:p>
        </p:txBody>
      </p:sp>
      <p:pic>
        <p:nvPicPr>
          <p:cNvPr id="13" name="Рисунок 12" descr="https://gigabaza.ru/images/38/74185/454ffc96.png"/>
          <p:cNvPicPr/>
          <p:nvPr/>
        </p:nvPicPr>
        <p:blipFill rotWithShape="1">
          <a:blip r:embed="rId6">
            <a:extLst>
              <a:ext uri="{28A0092B-C50C-407E-A947-70E740481C1C}">
                <a14:useLocalDpi xmlns:a14="http://schemas.microsoft.com/office/drawing/2010/main" val="0"/>
              </a:ext>
            </a:extLst>
          </a:blip>
          <a:srcRect b="28780"/>
          <a:stretch/>
        </p:blipFill>
        <p:spPr bwMode="auto">
          <a:xfrm>
            <a:off x="9006343" y="2734660"/>
            <a:ext cx="2230755" cy="1227818"/>
          </a:xfrm>
          <a:prstGeom prst="rect">
            <a:avLst/>
          </a:prstGeom>
          <a:noFill/>
          <a:ln>
            <a:noFill/>
          </a:ln>
          <a:extLst>
            <a:ext uri="{53640926-AAD7-44D8-BBD7-CCE9431645EC}">
              <a14:shadowObscured xmlns:a14="http://schemas.microsoft.com/office/drawing/2010/main"/>
            </a:ext>
          </a:extLst>
        </p:spPr>
      </p:pic>
      <p:sp>
        <p:nvSpPr>
          <p:cNvPr id="9" name="Прямоугольник 8"/>
          <p:cNvSpPr/>
          <p:nvPr/>
        </p:nvSpPr>
        <p:spPr>
          <a:xfrm>
            <a:off x="8782635" y="4350167"/>
            <a:ext cx="2678170" cy="646331"/>
          </a:xfrm>
          <a:prstGeom prst="rect">
            <a:avLst/>
          </a:prstGeom>
        </p:spPr>
        <p:txBody>
          <a:bodyPr wrap="none">
            <a:spAutoFit/>
          </a:bodyPr>
          <a:lstStyle/>
          <a:p>
            <a:pPr algn="ctr"/>
            <a:r>
              <a:rPr lang="ru-RU"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Полиморфты</a:t>
            </a:r>
            <a:r>
              <a:rPr lang="ru-RU"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ru-RU" b="1" dirty="0" err="1"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түрлендіру</a:t>
            </a:r>
            <a:endParaRPr lang="ru-RU"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a:r>
              <a:rPr lang="ru-RU"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ru-RU"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технологиясы</a:t>
            </a:r>
            <a:endParaRPr lang="ru-RU" b="1" dirty="0"/>
          </a:p>
        </p:txBody>
      </p:sp>
      <p:sp>
        <p:nvSpPr>
          <p:cNvPr id="10" name="Стрелка вниз 9"/>
          <p:cNvSpPr/>
          <p:nvPr/>
        </p:nvSpPr>
        <p:spPr>
          <a:xfrm>
            <a:off x="1625599" y="2603749"/>
            <a:ext cx="812800" cy="4587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67931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509485" y="3343125"/>
            <a:ext cx="2119086" cy="11176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i="1" dirty="0" err="1" smtClean="0">
                <a:solidFill>
                  <a:schemeClr val="tx1"/>
                </a:solidFill>
              </a:rPr>
              <a:t>Бейне</a:t>
            </a:r>
            <a:r>
              <a:rPr lang="ru-RU" sz="2400" dirty="0" smtClean="0">
                <a:solidFill>
                  <a:schemeClr val="tx1"/>
                </a:solidFill>
              </a:rPr>
              <a:t> </a:t>
            </a:r>
            <a:endParaRPr lang="ru-RU" sz="2400" dirty="0">
              <a:solidFill>
                <a:schemeClr val="tx1"/>
              </a:solidFill>
            </a:endParaRPr>
          </a:p>
        </p:txBody>
      </p:sp>
      <p:sp>
        <p:nvSpPr>
          <p:cNvPr id="3" name="Овал 2"/>
          <p:cNvSpPr/>
          <p:nvPr/>
        </p:nvSpPr>
        <p:spPr>
          <a:xfrm>
            <a:off x="943427" y="537881"/>
            <a:ext cx="2989943" cy="1785257"/>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Мультимедиа құрамы</a:t>
            </a:r>
            <a:endParaRPr lang="ru-RU" sz="2400" b="1" dirty="0">
              <a:latin typeface="Times New Roman" panose="02020603050405020304" pitchFamily="18" charset="0"/>
              <a:cs typeface="Times New Roman" panose="02020603050405020304" pitchFamily="18" charset="0"/>
            </a:endParaRPr>
          </a:p>
          <a:p>
            <a:pPr algn="ctr"/>
            <a:endParaRPr lang="ru-RU" dirty="0"/>
          </a:p>
        </p:txBody>
      </p:sp>
      <p:sp>
        <p:nvSpPr>
          <p:cNvPr id="4" name="Стрелка вниз 3"/>
          <p:cNvSpPr/>
          <p:nvPr/>
        </p:nvSpPr>
        <p:spPr>
          <a:xfrm>
            <a:off x="2031998" y="2603749"/>
            <a:ext cx="812800" cy="4587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8860970" y="3343125"/>
            <a:ext cx="2068288" cy="88537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chemeClr val="tx1"/>
                </a:solidFill>
                <a:latin typeface="Times New Roman" panose="02020603050405020304" pitchFamily="18" charset="0"/>
                <a:cs typeface="Times New Roman" panose="02020603050405020304" pitchFamily="18" charset="0"/>
              </a:rPr>
              <a:t>Сандық</a:t>
            </a: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985658" y="3343125"/>
            <a:ext cx="2097314" cy="88537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chemeClr val="tx1"/>
                </a:solidFill>
                <a:latin typeface="Times New Roman" panose="02020603050405020304" pitchFamily="18" charset="0"/>
                <a:cs typeface="Times New Roman" panose="02020603050405020304" pitchFamily="18" charset="0"/>
              </a:rPr>
              <a:t>А</a:t>
            </a:r>
            <a:r>
              <a:rPr lang="ru-RU" sz="2400" b="1" dirty="0" err="1" smtClean="0">
                <a:solidFill>
                  <a:schemeClr val="tx1"/>
                </a:solidFill>
                <a:latin typeface="Times New Roman" panose="02020603050405020304" pitchFamily="18" charset="0"/>
                <a:cs typeface="Times New Roman" panose="02020603050405020304" pitchFamily="18" charset="0"/>
              </a:rPr>
              <a:t>налогты</a:t>
            </a:r>
            <a:r>
              <a:rPr lang="kk-KZ" sz="2400" b="1" dirty="0" smtClean="0">
                <a:solidFill>
                  <a:schemeClr val="tx1"/>
                </a:solidFill>
                <a:latin typeface="Times New Roman" panose="02020603050405020304" pitchFamily="18" charset="0"/>
                <a:cs typeface="Times New Roman" panose="02020603050405020304" pitchFamily="18" charset="0"/>
              </a:rPr>
              <a:t>қ</a:t>
            </a: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569028" y="5063310"/>
            <a:ext cx="750388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2438398" y="4460725"/>
            <a:ext cx="406400" cy="648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верх 10"/>
          <p:cNvSpPr/>
          <p:nvPr/>
        </p:nvSpPr>
        <p:spPr>
          <a:xfrm>
            <a:off x="5776686" y="4460725"/>
            <a:ext cx="638628" cy="6025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верх 11"/>
          <p:cNvSpPr/>
          <p:nvPr/>
        </p:nvSpPr>
        <p:spPr>
          <a:xfrm>
            <a:off x="9782630" y="4460725"/>
            <a:ext cx="551541" cy="6544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http://universal-studio.ru/files/Image/_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1461" y="780773"/>
            <a:ext cx="6695168" cy="1727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71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78855" y="3343125"/>
            <a:ext cx="2119086" cy="11176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i="1" dirty="0" err="1" smtClean="0">
                <a:solidFill>
                  <a:schemeClr val="tx1"/>
                </a:solidFill>
              </a:rPr>
              <a:t>Дыбыс</a:t>
            </a:r>
            <a:r>
              <a:rPr lang="ru-RU" sz="2400" dirty="0" smtClean="0">
                <a:solidFill>
                  <a:schemeClr val="tx1"/>
                </a:solidFill>
              </a:rPr>
              <a:t> </a:t>
            </a:r>
            <a:endParaRPr lang="ru-RU" sz="2400" dirty="0">
              <a:solidFill>
                <a:schemeClr val="tx1"/>
              </a:solidFill>
            </a:endParaRPr>
          </a:p>
        </p:txBody>
      </p:sp>
      <p:sp>
        <p:nvSpPr>
          <p:cNvPr id="3" name="Овал 2"/>
          <p:cNvSpPr/>
          <p:nvPr/>
        </p:nvSpPr>
        <p:spPr>
          <a:xfrm>
            <a:off x="943427" y="537881"/>
            <a:ext cx="2989943" cy="1785257"/>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Мультимедиа құрамы</a:t>
            </a:r>
            <a:endParaRPr lang="ru-RU" sz="2400" b="1" dirty="0">
              <a:latin typeface="Times New Roman" panose="02020603050405020304" pitchFamily="18" charset="0"/>
              <a:cs typeface="Times New Roman" panose="02020603050405020304" pitchFamily="18" charset="0"/>
            </a:endParaRPr>
          </a:p>
          <a:p>
            <a:pPr algn="ctr"/>
            <a:endParaRPr lang="ru-RU" dirty="0"/>
          </a:p>
        </p:txBody>
      </p:sp>
      <p:sp>
        <p:nvSpPr>
          <p:cNvPr id="4" name="Стрелка вниз 3"/>
          <p:cNvSpPr/>
          <p:nvPr/>
        </p:nvSpPr>
        <p:spPr>
          <a:xfrm>
            <a:off x="2031998" y="2603749"/>
            <a:ext cx="812800" cy="4587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5522684" y="871709"/>
            <a:ext cx="2119086" cy="11176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solidFill>
                  <a:schemeClr val="tx1"/>
                </a:solidFill>
              </a:rPr>
              <a:t> </a:t>
            </a:r>
            <a:r>
              <a:rPr lang="ru-RU" sz="2400"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Виртуалды</a:t>
            </a:r>
            <a:r>
              <a:rPr lang="ru-RU" sz="2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шындық</a:t>
            </a:r>
            <a:endParaRPr lang="ru-RU" sz="2400" b="1" dirty="0">
              <a:latin typeface="Times New Roman" panose="02020603050405020304" pitchFamily="18" charset="0"/>
              <a:cs typeface="Times New Roman" panose="02020603050405020304" pitchFamily="18" charset="0"/>
            </a:endParaRPr>
          </a:p>
          <a:p>
            <a:pPr algn="ct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7" name="Стрелка вниз 6"/>
          <p:cNvSpPr/>
          <p:nvPr/>
        </p:nvSpPr>
        <p:spPr>
          <a:xfrm rot="16200000">
            <a:off x="4321627" y="1201126"/>
            <a:ext cx="812800" cy="4587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4245427" y="4576838"/>
            <a:ext cx="2068288" cy="88537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chemeClr val="tx1"/>
                </a:solidFill>
                <a:latin typeface="Times New Roman" panose="02020603050405020304" pitchFamily="18" charset="0"/>
                <a:cs typeface="Times New Roman" panose="02020603050405020304" pitchFamily="18" charset="0"/>
              </a:rPr>
              <a:t>Сандық</a:t>
            </a:r>
          </a:p>
          <a:p>
            <a:pPr algn="ctr"/>
            <a:r>
              <a:rPr lang="kk-KZ" sz="2400" b="1" dirty="0" smtClean="0">
                <a:solidFill>
                  <a:schemeClr val="tx1"/>
                </a:solidFill>
                <a:latin typeface="Times New Roman" panose="02020603050405020304" pitchFamily="18" charset="0"/>
                <a:cs typeface="Times New Roman" panose="02020603050405020304" pitchFamily="18" charset="0"/>
              </a:rPr>
              <a:t>дыбыс</a:t>
            </a: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10" name="Стрелка углом 9"/>
          <p:cNvSpPr/>
          <p:nvPr/>
        </p:nvSpPr>
        <p:spPr>
          <a:xfrm rot="10800000" flipH="1">
            <a:off x="2497238" y="4692953"/>
            <a:ext cx="1000703" cy="65314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3074" name="Picture 2" descr="http://gotonight.ru/iw300/catalog/non_food/671_virtreality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1290" y="713263"/>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R-Ð¾ÑÐºÐ¸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2684" y="2530820"/>
            <a:ext cx="3099105" cy="16246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ÐÐ¸ÑÑÑÐ°Ð»ÑÐ½Ð°Ñ ÑÐµÐ°Ð»ÑÐ½Ð¾ÑÑÑ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7584" y="3740046"/>
            <a:ext cx="3131206" cy="172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176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5715" y="507779"/>
            <a:ext cx="6081486" cy="830997"/>
          </a:xfrm>
          <a:prstGeom prst="rect">
            <a:avLst/>
          </a:prstGeom>
          <a:ln>
            <a:solidFill>
              <a:schemeClr val="accent1"/>
            </a:solidFill>
          </a:ln>
        </p:spPr>
        <p:txBody>
          <a:bodyPr wrap="square">
            <a:spAutoFit/>
          </a:bodyPr>
          <a:lstStyle/>
          <a:p>
            <a:pPr algn="ctr"/>
            <a:r>
              <a:rPr lang="ru-RU" sz="2400" dirty="0" err="1" smtClean="0">
                <a:latin typeface="Times New Roman" panose="02020603050405020304" pitchFamily="18" charset="0"/>
                <a:cs typeface="Times New Roman" panose="02020603050405020304" pitchFamily="18" charset="0"/>
              </a:rPr>
              <a:t>Картографиялаудағы</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мультимедиа </a:t>
            </a:r>
            <a:r>
              <a:rPr lang="ru-RU" sz="2400" dirty="0" err="1">
                <a:latin typeface="Times New Roman" panose="02020603050405020304" pitchFamily="18" charset="0"/>
                <a:cs typeface="Times New Roman" panose="02020603050405020304" pitchFamily="18" charset="0"/>
              </a:rPr>
              <a:t>технологияларының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қазіргі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мүмкіндіктері</a:t>
            </a:r>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25715" y="1659605"/>
            <a:ext cx="10566400" cy="3693319"/>
          </a:xfrm>
          <a:prstGeom prst="rect">
            <a:avLst/>
          </a:prstGeom>
        </p:spPr>
        <p:txBody>
          <a:bodyPr wrap="square">
            <a:spAutoFit/>
          </a:bodyPr>
          <a:lstStyle/>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жаңа </a:t>
            </a:r>
            <a:r>
              <a:rPr lang="kk-KZ" sz="2400" dirty="0">
                <a:solidFill>
                  <a:srgbClr val="000000"/>
                </a:solidFill>
                <a:latin typeface="Times New Roman" panose="02020603050405020304" pitchFamily="18" charset="0"/>
                <a:ea typeface="Times New Roman" panose="02020603050405020304" pitchFamily="18" charset="0"/>
              </a:rPr>
              <a:t>формадағы ақпаратты ұсыну (бейне, дыбыс, анимация, интернет-ресурстарға сілтемелер);</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бірыңғай </a:t>
            </a:r>
            <a:r>
              <a:rPr lang="kk-KZ" sz="2400" dirty="0">
                <a:solidFill>
                  <a:srgbClr val="000000"/>
                </a:solidFill>
                <a:latin typeface="Times New Roman" panose="02020603050405020304" pitchFamily="18" charset="0"/>
                <a:ea typeface="Times New Roman" panose="02020603050405020304" pitchFamily="18" charset="0"/>
              </a:rPr>
              <a:t>компьютерлік ақпараттық ортада </a:t>
            </a:r>
            <a:r>
              <a:rPr lang="kk-KZ" sz="2400" dirty="0" smtClean="0">
                <a:solidFill>
                  <a:srgbClr val="000000"/>
                </a:solidFill>
                <a:latin typeface="Times New Roman" panose="02020603050405020304" pitchFamily="18" charset="0"/>
                <a:ea typeface="Times New Roman" panose="02020603050405020304" pitchFamily="18" charset="0"/>
              </a:rPr>
              <a:t>әр </a:t>
            </a:r>
            <a:r>
              <a:rPr lang="kk-KZ" sz="2400" dirty="0">
                <a:solidFill>
                  <a:srgbClr val="000000"/>
                </a:solidFill>
                <a:latin typeface="Times New Roman" panose="02020603050405020304" pitchFamily="18" charset="0"/>
                <a:ea typeface="Times New Roman" panose="02020603050405020304" pitchFamily="18" charset="0"/>
              </a:rPr>
              <a:t>текті ақпаратты біріктіру;</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адам </a:t>
            </a:r>
            <a:r>
              <a:rPr lang="kk-KZ" sz="2400" dirty="0">
                <a:solidFill>
                  <a:srgbClr val="000000"/>
                </a:solidFill>
                <a:latin typeface="Times New Roman" panose="02020603050405020304" pitchFamily="18" charset="0"/>
                <a:ea typeface="Times New Roman" panose="02020603050405020304" pitchFamily="18" charset="0"/>
              </a:rPr>
              <a:t>үшін интуитивті түсінікті көптеген формалар комбинациясының көмегімен ақпаратты ұсыну;</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интерфейстің </a:t>
            </a:r>
            <a:r>
              <a:rPr lang="kk-KZ" sz="2400" dirty="0">
                <a:solidFill>
                  <a:srgbClr val="000000"/>
                </a:solidFill>
                <a:latin typeface="Times New Roman" panose="02020603050405020304" pitchFamily="18" charset="0"/>
                <a:ea typeface="Times New Roman" panose="02020603050405020304" pitchFamily="18" charset="0"/>
              </a:rPr>
              <a:t>және навигация құралдарының көркем дизайны; </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ақпараттық-коммуникациялық </a:t>
            </a:r>
            <a:r>
              <a:rPr lang="kk-KZ" sz="2400" dirty="0">
                <a:solidFill>
                  <a:srgbClr val="000000"/>
                </a:solidFill>
                <a:latin typeface="Times New Roman" panose="02020603050405020304" pitchFamily="18" charset="0"/>
                <a:ea typeface="Times New Roman" panose="02020603050405020304" pitchFamily="18" charset="0"/>
              </a:rPr>
              <a:t>технологиялар;</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белгілі </a:t>
            </a:r>
            <a:r>
              <a:rPr lang="kk-KZ" sz="2400" dirty="0">
                <a:solidFill>
                  <a:srgbClr val="000000"/>
                </a:solidFill>
                <a:latin typeface="Times New Roman" panose="02020603050405020304" pitchFamily="18" charset="0"/>
                <a:ea typeface="Times New Roman" panose="02020603050405020304" pitchFamily="18" charset="0"/>
              </a:rPr>
              <a:t>бір стандарттар жиынтығын іске асыратын мультимедиалық формалар үшін аппараттық және бағдарламалық қамтамасыз етудің болуы; </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191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315" y="1079757"/>
            <a:ext cx="10116457" cy="3785652"/>
          </a:xfrm>
          <a:prstGeom prst="rect">
            <a:avLst/>
          </a:prstGeom>
        </p:spPr>
        <p:txBody>
          <a:bodyPr wrap="square">
            <a:spAutoFit/>
          </a:bodyPr>
          <a:lstStyle/>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пайдаланушыларға </a:t>
            </a:r>
            <a:r>
              <a:rPr lang="kk-KZ" sz="2400" dirty="0">
                <a:solidFill>
                  <a:srgbClr val="000000"/>
                </a:solidFill>
                <a:latin typeface="Times New Roman" panose="02020603050405020304" pitchFamily="18" charset="0"/>
                <a:ea typeface="Times New Roman" panose="02020603050405020304" pitchFamily="18" charset="0"/>
              </a:rPr>
              <a:t>бағдарламалаудың үлкен тәжірибесі жоқ, өзінің қолданбалы мультимедиа-бағдарламаларын жасауға мүмкіндік беретін авторлық жүйелерді құру;</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бір </a:t>
            </a:r>
            <a:r>
              <a:rPr lang="kk-KZ" sz="2400" dirty="0">
                <a:solidFill>
                  <a:srgbClr val="000000"/>
                </a:solidFill>
                <a:latin typeface="Times New Roman" panose="02020603050405020304" pitchFamily="18" charset="0"/>
                <a:ea typeface="Times New Roman" panose="02020603050405020304" pitchFamily="18" charset="0"/>
              </a:rPr>
              <a:t>ақпараттық өнімде ақпарат нысандарының алуан түрлілігін пайдалану; </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мультимедиа </a:t>
            </a:r>
            <a:r>
              <a:rPr lang="kk-KZ" sz="2400" dirty="0">
                <a:solidFill>
                  <a:srgbClr val="000000"/>
                </a:solidFill>
                <a:latin typeface="Times New Roman" panose="02020603050405020304" pitchFamily="18" charset="0"/>
                <a:ea typeface="Times New Roman" panose="02020603050405020304" pitchFamily="18" charset="0"/>
              </a:rPr>
              <a:t>өнімінің мазмұнында бірнеше сюжеттік желілердің болуы;</a:t>
            </a:r>
            <a:endParaRPr lang="ru-RU" sz="2000" dirty="0">
              <a:latin typeface="Times New Roman" panose="02020603050405020304" pitchFamily="18" charset="0"/>
              <a:ea typeface="Times New Roman" panose="02020603050405020304" pitchFamily="18" charset="0"/>
            </a:endParaRP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 </a:t>
            </a:r>
            <a:r>
              <a:rPr lang="kk-KZ" sz="2400" dirty="0">
                <a:solidFill>
                  <a:srgbClr val="000000"/>
                </a:solidFill>
                <a:latin typeface="Times New Roman" panose="02020603050405020304" pitchFamily="18" charset="0"/>
                <a:ea typeface="Times New Roman" panose="02020603050405020304" pitchFamily="18" charset="0"/>
              </a:rPr>
              <a:t>мультимедиа өнімінің мазмұнында ұсынылған ақпарат шеңберінде пайдаланушының өзі "еркін іздеу және/немесе таңдау" негізінде сюжеттік желілерді құру</a:t>
            </a:r>
            <a:r>
              <a:rPr lang="kk-KZ" sz="2400" dirty="0" smtClean="0">
                <a:solidFill>
                  <a:srgbClr val="000000"/>
                </a:solidFill>
                <a:latin typeface="Times New Roman" panose="02020603050405020304" pitchFamily="18" charset="0"/>
                <a:ea typeface="Times New Roman" panose="02020603050405020304" pitchFamily="18" charset="0"/>
              </a:rPr>
              <a:t>;</a:t>
            </a:r>
          </a:p>
          <a:p>
            <a:pPr marL="342900" indent="-342900" algn="just" fontAlgn="t">
              <a:spcAft>
                <a:spcPts val="0"/>
              </a:spcAft>
              <a:buFont typeface="Wingdings" panose="05000000000000000000" pitchFamily="2" charset="2"/>
              <a:buChar char="ü"/>
              <a:tabLst>
                <a:tab pos="630555" algn="l"/>
              </a:tabLst>
            </a:pPr>
            <a:r>
              <a:rPr lang="kk-KZ" sz="2400" dirty="0" smtClean="0">
                <a:solidFill>
                  <a:srgbClr val="000000"/>
                </a:solidFill>
                <a:latin typeface="Times New Roman" panose="02020603050405020304" pitchFamily="18" charset="0"/>
                <a:ea typeface="Times New Roman" panose="02020603050405020304" pitchFamily="18" charset="0"/>
              </a:rPr>
              <a:t>"</a:t>
            </a:r>
            <a:r>
              <a:rPr lang="kk-KZ" sz="2400" dirty="0">
                <a:solidFill>
                  <a:srgbClr val="000000"/>
                </a:solidFill>
                <a:latin typeface="Times New Roman" panose="02020603050405020304" pitchFamily="18" charset="0"/>
                <a:ea typeface="Times New Roman" panose="02020603050405020304" pitchFamily="18" charset="0"/>
              </a:rPr>
              <a:t>адам-компьютер" интерактивті қарым-қатынастың жаңа деңгейі. </a:t>
            </a:r>
            <a:endParaRPr lang="ru-RU" sz="2400" dirty="0"/>
          </a:p>
        </p:txBody>
      </p:sp>
    </p:spTree>
    <p:extLst>
      <p:ext uri="{BB962C8B-B14F-4D97-AF65-F5344CB8AC3E}">
        <p14:creationId xmlns:p14="http://schemas.microsoft.com/office/powerpoint/2010/main" val="2017263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6855" y="1179624"/>
            <a:ext cx="8737601" cy="2677656"/>
          </a:xfrm>
          <a:prstGeom prst="rect">
            <a:avLst/>
          </a:prstGeom>
          <a:solidFill>
            <a:schemeClr val="accent1">
              <a:lumMod val="20000"/>
              <a:lumOff val="80000"/>
            </a:schemeClr>
          </a:solidFill>
          <a:effectLst>
            <a:innerShdw blurRad="114300">
              <a:prstClr val="black"/>
            </a:innerShdw>
          </a:effectLst>
        </p:spPr>
        <p:txBody>
          <a:bodyPr wrap="square">
            <a:spAutoFit/>
          </a:bodyPr>
          <a:lstStyle/>
          <a:p>
            <a:pPr algn="just"/>
            <a:r>
              <a:rPr lang="kk-KZ" sz="2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Мультимедиалық картография </a:t>
            </a:r>
            <a:r>
              <a:rPr lang="kk-KZ"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бұл картографиялық бейнені және мәтін, дыбыстық сүйемелдеу, графиктер, фотосуреттер, бейнесюжеттер, суреттер, анимациялар, екі және үш өлшемді үлгілер түріндегі басқа да ақпаратты біріктіруді жүзеге асыруға мүмкіндік беретін әртүрлі әдістердің, картография және мультимедиа тәсілдерінің, бағдарламалық және техникалық құралдардың үйлесімі.</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016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7243" t="22967" r="26351" b="26637"/>
          <a:stretch/>
        </p:blipFill>
        <p:spPr>
          <a:xfrm>
            <a:off x="1291770" y="348342"/>
            <a:ext cx="9114973" cy="5565393"/>
          </a:xfrm>
          <a:prstGeom prst="rect">
            <a:avLst/>
          </a:prstGeom>
        </p:spPr>
      </p:pic>
    </p:spTree>
    <p:extLst>
      <p:ext uri="{BB962C8B-B14F-4D97-AF65-F5344CB8AC3E}">
        <p14:creationId xmlns:p14="http://schemas.microsoft.com/office/powerpoint/2010/main" val="2722037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4800" y="261035"/>
            <a:ext cx="6096000" cy="707886"/>
          </a:xfrm>
          <a:prstGeom prst="rect">
            <a:avLst/>
          </a:prstGeom>
          <a:ln>
            <a:solidFill>
              <a:schemeClr val="accent1"/>
            </a:solidFill>
          </a:ln>
        </p:spPr>
        <p:txBody>
          <a:bodyPr>
            <a:spAutoFit/>
          </a:bodyPr>
          <a:lstStyle/>
          <a:p>
            <a:pPr algn="ctr"/>
            <a:r>
              <a:rPr lang="kk-KZ" sz="2000" i="1" dirty="0">
                <a:solidFill>
                  <a:srgbClr val="000000"/>
                </a:solidFill>
                <a:latin typeface="Times New Roman" panose="02020603050405020304" pitchFamily="18" charset="0"/>
                <a:ea typeface="Calibri" panose="020F0502020204030204" pitchFamily="34" charset="0"/>
              </a:rPr>
              <a:t>Заманауи онлайн мультимедиялық картографиялық сервистерге шолу және талдау</a:t>
            </a:r>
            <a:endParaRPr lang="ru-RU" sz="2000" dirty="0"/>
          </a:p>
        </p:txBody>
      </p:sp>
      <p:pic>
        <p:nvPicPr>
          <p:cNvPr id="3" name="Рисунок 2" descr="1-j.jpg"/>
          <p:cNvPicPr/>
          <p:nvPr/>
        </p:nvPicPr>
        <p:blipFill>
          <a:blip r:embed="rId2">
            <a:extLst>
              <a:ext uri="{28A0092B-C50C-407E-A947-70E740481C1C}">
                <a14:useLocalDpi xmlns:a14="http://schemas.microsoft.com/office/drawing/2010/main" val="0"/>
              </a:ext>
            </a:extLst>
          </a:blip>
          <a:srcRect/>
          <a:stretch>
            <a:fillRect/>
          </a:stretch>
        </p:blipFill>
        <p:spPr bwMode="auto">
          <a:xfrm>
            <a:off x="758596" y="1408174"/>
            <a:ext cx="4756831" cy="3453039"/>
          </a:xfrm>
          <a:prstGeom prst="rect">
            <a:avLst/>
          </a:prstGeom>
          <a:noFill/>
          <a:ln>
            <a:noFill/>
          </a:ln>
        </p:spPr>
      </p:pic>
      <p:sp>
        <p:nvSpPr>
          <p:cNvPr id="4" name="Прямоугольник 3"/>
          <p:cNvSpPr/>
          <p:nvPr/>
        </p:nvSpPr>
        <p:spPr>
          <a:xfrm>
            <a:off x="1538514" y="4931134"/>
            <a:ext cx="2976071" cy="369332"/>
          </a:xfrm>
          <a:prstGeom prst="rect">
            <a:avLst/>
          </a:prstGeom>
        </p:spPr>
        <p:txBody>
          <a:bodyPr wrap="none">
            <a:spAutoFit/>
          </a:bodyPr>
          <a:lstStyle/>
          <a:p>
            <a:r>
              <a:rPr lang="kk-KZ" dirty="0">
                <a:solidFill>
                  <a:srgbClr val="000000"/>
                </a:solidFill>
                <a:latin typeface="Times New Roman" panose="02020603050405020304" pitchFamily="18" charset="0"/>
                <a:ea typeface="Calibri" panose="020F0502020204030204" pitchFamily="34" charset="0"/>
              </a:rPr>
              <a:t>Интерактивті туристік карта</a:t>
            </a:r>
            <a:endParaRPr lang="ru-RU" dirty="0"/>
          </a:p>
        </p:txBody>
      </p:sp>
      <p:sp>
        <p:nvSpPr>
          <p:cNvPr id="5" name="Прямоугольник 4"/>
          <p:cNvSpPr/>
          <p:nvPr/>
        </p:nvSpPr>
        <p:spPr>
          <a:xfrm>
            <a:off x="6574971" y="1841865"/>
            <a:ext cx="3933371" cy="2246769"/>
          </a:xfrm>
          <a:prstGeom prst="rect">
            <a:avLst/>
          </a:prstGeom>
        </p:spPr>
        <p:txBody>
          <a:bodyPr wrap="square">
            <a:spAutoFit/>
          </a:bodyPr>
          <a:lstStyle/>
          <a:p>
            <a:pPr algn="just"/>
            <a:r>
              <a:rPr lang="kk-KZ" sz="2000" dirty="0">
                <a:solidFill>
                  <a:srgbClr val="000000"/>
                </a:solidFill>
                <a:latin typeface="Times New Roman" panose="02020603050405020304" pitchFamily="18" charset="0"/>
                <a:ea typeface="Calibri" panose="020F0502020204030204" pitchFamily="34" charset="0"/>
              </a:rPr>
              <a:t>Интерактивтіліктің ең төменгі дәрежесі көбінесе flash-карталарға тән және тышқанды басу және/немесе басу кезінде таңдалған объект бойынша қандай да бір ақпаратты көрсету болып табылады </a:t>
            </a:r>
            <a:endParaRPr lang="ru-RU" sz="2000" dirty="0"/>
          </a:p>
        </p:txBody>
      </p:sp>
    </p:spTree>
    <p:extLst>
      <p:ext uri="{BB962C8B-B14F-4D97-AF65-F5344CB8AC3E}">
        <p14:creationId xmlns:p14="http://schemas.microsoft.com/office/powerpoint/2010/main" val="817858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_s.jpg">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1189" y="1053418"/>
            <a:ext cx="5061268" cy="3649210"/>
          </a:xfrm>
          <a:prstGeom prst="rect">
            <a:avLst/>
          </a:prstGeom>
          <a:noFill/>
          <a:ln>
            <a:noFill/>
          </a:ln>
        </p:spPr>
      </p:pic>
      <p:sp>
        <p:nvSpPr>
          <p:cNvPr id="3" name="Прямоугольник 2"/>
          <p:cNvSpPr/>
          <p:nvPr/>
        </p:nvSpPr>
        <p:spPr>
          <a:xfrm>
            <a:off x="6734627" y="1164447"/>
            <a:ext cx="4093029" cy="3170099"/>
          </a:xfrm>
          <a:prstGeom prst="rect">
            <a:avLst/>
          </a:prstGeom>
        </p:spPr>
        <p:txBody>
          <a:bodyPr wrap="square">
            <a:spAutoFit/>
          </a:bodyPr>
          <a:lstStyle/>
          <a:p>
            <a:pPr algn="just"/>
            <a:r>
              <a:rPr lang="kk-KZ" sz="2000" dirty="0">
                <a:solidFill>
                  <a:srgbClr val="000000"/>
                </a:solidFill>
                <a:latin typeface="Times New Roman" panose="02020603050405020304" pitchFamily="18" charset="0"/>
                <a:ea typeface="Calibri" panose="020F0502020204030204" pitchFamily="34" charset="0"/>
              </a:rPr>
              <a:t>Интерактивті ГАЖ-картаны қараған кезде пайдаланушы оны қазіргі уақытта қызықтырған бөлігін ғана көреді. Қалау бойынша, картада кез келген бағытта ауыса алады, қарастырылып отырған фрагментті жақындап немесе алып тастауға бола алады, ол бойынша қысқаша анықтаманы және т.б. алуға болады </a:t>
            </a:r>
            <a:endParaRPr lang="ru-RU" sz="2000" dirty="0"/>
          </a:p>
        </p:txBody>
      </p:sp>
    </p:spTree>
    <p:extLst>
      <p:ext uri="{BB962C8B-B14F-4D97-AF65-F5344CB8AC3E}">
        <p14:creationId xmlns:p14="http://schemas.microsoft.com/office/powerpoint/2010/main" val="3221348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_j.jpg"/>
          <p:cNvPicPr/>
          <p:nvPr/>
        </p:nvPicPr>
        <p:blipFill>
          <a:blip r:embed="rId2">
            <a:extLst>
              <a:ext uri="{28A0092B-C50C-407E-A947-70E740481C1C}">
                <a14:useLocalDpi xmlns:a14="http://schemas.microsoft.com/office/drawing/2010/main" val="0"/>
              </a:ext>
            </a:extLst>
          </a:blip>
          <a:srcRect/>
          <a:stretch>
            <a:fillRect/>
          </a:stretch>
        </p:blipFill>
        <p:spPr bwMode="auto">
          <a:xfrm>
            <a:off x="1025298" y="553220"/>
            <a:ext cx="3807959" cy="2146437"/>
          </a:xfrm>
          <a:prstGeom prst="rect">
            <a:avLst/>
          </a:prstGeom>
          <a:noFill/>
          <a:ln>
            <a:noFill/>
          </a:ln>
        </p:spPr>
      </p:pic>
      <p:sp>
        <p:nvSpPr>
          <p:cNvPr id="3" name="Прямоугольник 2"/>
          <p:cNvSpPr/>
          <p:nvPr/>
        </p:nvSpPr>
        <p:spPr>
          <a:xfrm>
            <a:off x="6487886" y="511354"/>
            <a:ext cx="2815771" cy="1938992"/>
          </a:xfrm>
          <a:prstGeom prst="rect">
            <a:avLst/>
          </a:prstGeom>
        </p:spPr>
        <p:txBody>
          <a:bodyPr wrap="square">
            <a:spAutoFit/>
          </a:bodyPr>
          <a:lstStyle/>
          <a:p>
            <a:pPr algn="just"/>
            <a:r>
              <a:rPr lang="kk-KZ" sz="2000" dirty="0">
                <a:solidFill>
                  <a:srgbClr val="000000"/>
                </a:solidFill>
                <a:latin typeface="Times New Roman" panose="02020603050405020304" pitchFamily="18" charset="0"/>
                <a:ea typeface="Calibri" panose="020F0502020204030204" pitchFamily="34" charset="0"/>
              </a:rPr>
              <a:t>NASA </a:t>
            </a:r>
            <a:r>
              <a:rPr lang="kk-KZ" sz="2000" dirty="0" smtClean="0">
                <a:solidFill>
                  <a:srgbClr val="000000"/>
                </a:solidFill>
                <a:latin typeface="Times New Roman" panose="02020603050405020304" pitchFamily="18" charset="0"/>
                <a:ea typeface="Calibri" panose="020F0502020204030204" pitchFamily="34" charset="0"/>
              </a:rPr>
              <a:t>World Wind </a:t>
            </a:r>
            <a:r>
              <a:rPr lang="kk-KZ" sz="2000" dirty="0">
                <a:solidFill>
                  <a:srgbClr val="000000"/>
                </a:solidFill>
                <a:latin typeface="Times New Roman" panose="02020603050405020304" pitchFamily="18" charset="0"/>
                <a:ea typeface="Calibri" panose="020F0502020204030204" pitchFamily="34" charset="0"/>
              </a:rPr>
              <a:t>суретін үш өлшемді визуализациялаумен интерактивті </a:t>
            </a:r>
            <a:r>
              <a:rPr lang="kk-KZ" sz="2000" dirty="0" smtClean="0">
                <a:solidFill>
                  <a:srgbClr val="000000"/>
                </a:solidFill>
                <a:latin typeface="Times New Roman" panose="02020603050405020304" pitchFamily="18" charset="0"/>
                <a:ea typeface="Calibri" panose="020F0502020204030204" pitchFamily="34" charset="0"/>
              </a:rPr>
              <a:t>ГАЖ-картада </a:t>
            </a:r>
            <a:r>
              <a:rPr lang="kk-KZ" sz="2000" dirty="0">
                <a:solidFill>
                  <a:srgbClr val="000000"/>
                </a:solidFill>
                <a:latin typeface="Times New Roman" panose="02020603050405020304" pitchFamily="18" charset="0"/>
                <a:ea typeface="Calibri" panose="020F0502020204030204" pitchFamily="34" charset="0"/>
              </a:rPr>
              <a:t>үлкен каньонды көруге болады </a:t>
            </a:r>
            <a:endParaRPr lang="ru-RU" sz="2000" dirty="0"/>
          </a:p>
        </p:txBody>
      </p:sp>
      <p:pic>
        <p:nvPicPr>
          <p:cNvPr id="4" name="Рисунок 3" descr="Рис. 19. Просмотр фрагмента карты в режиме Satellite (Google Maps)"/>
          <p:cNvPicPr/>
          <p:nvPr/>
        </p:nvPicPr>
        <p:blipFill>
          <a:blip r:embed="rId3">
            <a:extLst>
              <a:ext uri="{28A0092B-C50C-407E-A947-70E740481C1C}">
                <a14:useLocalDpi xmlns:a14="http://schemas.microsoft.com/office/drawing/2010/main" val="0"/>
              </a:ext>
            </a:extLst>
          </a:blip>
          <a:srcRect/>
          <a:stretch>
            <a:fillRect/>
          </a:stretch>
        </p:blipFill>
        <p:spPr bwMode="auto">
          <a:xfrm>
            <a:off x="919616" y="3098756"/>
            <a:ext cx="4015242" cy="2169930"/>
          </a:xfrm>
          <a:prstGeom prst="rect">
            <a:avLst/>
          </a:prstGeom>
          <a:noFill/>
          <a:ln>
            <a:noFill/>
          </a:ln>
        </p:spPr>
      </p:pic>
      <p:sp>
        <p:nvSpPr>
          <p:cNvPr id="5" name="Прямоугольник 4"/>
          <p:cNvSpPr/>
          <p:nvPr/>
        </p:nvSpPr>
        <p:spPr>
          <a:xfrm>
            <a:off x="5167086" y="2699657"/>
            <a:ext cx="6096000" cy="2759602"/>
          </a:xfrm>
          <a:prstGeom prst="rect">
            <a:avLst/>
          </a:prstGeom>
        </p:spPr>
        <p:txBody>
          <a:bodyPr>
            <a:spAutoFit/>
          </a:bodyPr>
          <a:lstStyle/>
          <a:p>
            <a:pPr indent="540385" algn="just">
              <a:lnSpc>
                <a:spcPct val="107000"/>
              </a:lnSpc>
              <a:spcAft>
                <a:spcPts val="0"/>
              </a:spcAft>
              <a:tabLst>
                <a:tab pos="630555" algn="l"/>
              </a:tabLst>
            </a:pPr>
            <a:r>
              <a:rPr lang="kk-K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Google Maps сервисі ақпаратты тікелей браузерде көрсетеді, ал Google Earth және NASA WorldWind алдын ала компьютерге жүктеу және орнату қажет арнайы бағдарлама-навигатор көмегімен деректермен жұмыс істейді. Екі жағдайда да саяхатқа кез келген учаскені зерттеуге болатын әлемдік карта негіз </a:t>
            </a:r>
            <a:r>
              <a:rPr lang="kk-KZ"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болады, </a:t>
            </a:r>
            <a:r>
              <a:rPr lang="kk-K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кез келген нүктені табу, оның ішінде іздеу бойынша, және оның қоршаған жерін мұқият оқып, қажетті фрагментті жылжыту және ұлғайту, ал қажет болған жағдайда оңтайлы маршрут салу.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15352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Рис. 20. Трехмерное воспроизведение фрагмента земной поверхности (Google Earth)"/>
          <p:cNvPicPr/>
          <p:nvPr/>
        </p:nvPicPr>
        <p:blipFill rotWithShape="1">
          <a:blip r:embed="rId2">
            <a:extLst>
              <a:ext uri="{28A0092B-C50C-407E-A947-70E740481C1C}">
                <a14:useLocalDpi xmlns:a14="http://schemas.microsoft.com/office/drawing/2010/main" val="0"/>
              </a:ext>
            </a:extLst>
          </a:blip>
          <a:srcRect r="7852" b="26621"/>
          <a:stretch/>
        </p:blipFill>
        <p:spPr bwMode="auto">
          <a:xfrm>
            <a:off x="1135062" y="534851"/>
            <a:ext cx="3712709" cy="2266406"/>
          </a:xfrm>
          <a:prstGeom prst="rect">
            <a:avLst/>
          </a:prstGeom>
          <a:noFill/>
          <a:ln>
            <a:noFill/>
          </a:ln>
        </p:spPr>
      </p:pic>
      <p:sp>
        <p:nvSpPr>
          <p:cNvPr id="4" name="Прямоугольник 3"/>
          <p:cNvSpPr/>
          <p:nvPr/>
        </p:nvSpPr>
        <p:spPr>
          <a:xfrm>
            <a:off x="551543" y="2984872"/>
            <a:ext cx="4455886" cy="685059"/>
          </a:xfrm>
          <a:prstGeom prst="rect">
            <a:avLst/>
          </a:prstGeom>
        </p:spPr>
        <p:txBody>
          <a:bodyPr wrap="square">
            <a:spAutoFit/>
          </a:bodyPr>
          <a:lstStyle/>
          <a:p>
            <a:pPr indent="87313" algn="ctr">
              <a:lnSpc>
                <a:spcPct val="107000"/>
              </a:lnSpc>
              <a:spcAft>
                <a:spcPts val="0"/>
              </a:spcAft>
              <a:tabLst>
                <a:tab pos="630555" algn="l"/>
              </a:tabLst>
            </a:pP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Жер бетінің фрагментін үш өлшемді </a:t>
            </a:r>
            <a:r>
              <a:rPr lang="kk-KZ"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бейнесі </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(Google Earth)</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p:nvPr/>
        </p:nvPicPr>
        <p:blipFill rotWithShape="1">
          <a:blip r:embed="rId3"/>
          <a:srcRect l="27258" t="17110" r="28167" b="16160"/>
          <a:stretch/>
        </p:blipFill>
        <p:spPr bwMode="auto">
          <a:xfrm>
            <a:off x="5880598" y="534851"/>
            <a:ext cx="4843145" cy="4076700"/>
          </a:xfrm>
          <a:prstGeom prst="rect">
            <a:avLst/>
          </a:prstGeom>
          <a:ln>
            <a:noFill/>
          </a:ln>
          <a:extLst>
            <a:ext uri="{53640926-AAD7-44D8-BBD7-CCE9431645EC}">
              <a14:shadowObscured xmlns:a14="http://schemas.microsoft.com/office/drawing/2010/main"/>
            </a:ext>
          </a:extLst>
        </p:spPr>
      </p:pic>
      <p:sp>
        <p:nvSpPr>
          <p:cNvPr id="6" name="Прямоугольник 5"/>
          <p:cNvSpPr/>
          <p:nvPr/>
        </p:nvSpPr>
        <p:spPr>
          <a:xfrm>
            <a:off x="6301841" y="4884449"/>
            <a:ext cx="4232890" cy="369332"/>
          </a:xfrm>
          <a:prstGeom prst="rect">
            <a:avLst/>
          </a:prstGeom>
        </p:spPr>
        <p:txBody>
          <a:bodyPr wrap="none">
            <a:spAutoFit/>
          </a:bodyPr>
          <a:lstStyle/>
          <a:p>
            <a:r>
              <a:rPr lang="kk-KZ" dirty="0">
                <a:solidFill>
                  <a:srgbClr val="000000"/>
                </a:solidFill>
                <a:latin typeface="Times New Roman" panose="02020603050405020304" pitchFamily="18" charset="0"/>
                <a:ea typeface="Calibri" panose="020F0502020204030204" pitchFamily="34" charset="0"/>
              </a:rPr>
              <a:t>3D ғимарат үлгілерін көру (Google Earth)</a:t>
            </a:r>
            <a:endParaRPr lang="ru-RU" dirty="0"/>
          </a:p>
        </p:txBody>
      </p:sp>
    </p:spTree>
    <p:extLst>
      <p:ext uri="{BB962C8B-B14F-4D97-AF65-F5344CB8AC3E}">
        <p14:creationId xmlns:p14="http://schemas.microsoft.com/office/powerpoint/2010/main" val="450961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36_s.jpg">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2796" y="728209"/>
            <a:ext cx="6262461" cy="3640592"/>
          </a:xfrm>
          <a:prstGeom prst="rect">
            <a:avLst/>
          </a:prstGeom>
          <a:noFill/>
          <a:ln>
            <a:noFill/>
          </a:ln>
        </p:spPr>
      </p:pic>
      <p:sp>
        <p:nvSpPr>
          <p:cNvPr id="3" name="Прямоугольник 2"/>
          <p:cNvSpPr/>
          <p:nvPr/>
        </p:nvSpPr>
        <p:spPr>
          <a:xfrm>
            <a:off x="1204685" y="4615321"/>
            <a:ext cx="6096000" cy="646331"/>
          </a:xfrm>
          <a:prstGeom prst="rect">
            <a:avLst/>
          </a:prstGeom>
        </p:spPr>
        <p:txBody>
          <a:bodyPr>
            <a:spAutoFit/>
          </a:bodyPr>
          <a:lstStyle/>
          <a:p>
            <a:r>
              <a:rPr lang="kk-KZ" dirty="0">
                <a:solidFill>
                  <a:srgbClr val="000000"/>
                </a:solidFill>
                <a:latin typeface="Times New Roman" panose="02020603050405020304" pitchFamily="18" charset="0"/>
                <a:ea typeface="Calibri" panose="020F0502020204030204" pitchFamily="34" charset="0"/>
              </a:rPr>
              <a:t>Маусымдық өзгерістердің даму динамикасын бейнелеу үшін анимациялық әсерлерді қолдану (NASA сервисі)</a:t>
            </a:r>
            <a:endParaRPr lang="ru-RU" dirty="0"/>
          </a:p>
        </p:txBody>
      </p:sp>
      <p:sp>
        <p:nvSpPr>
          <p:cNvPr id="4" name="Прямоугольник 3"/>
          <p:cNvSpPr/>
          <p:nvPr/>
        </p:nvSpPr>
        <p:spPr>
          <a:xfrm>
            <a:off x="7605485" y="922002"/>
            <a:ext cx="3454400" cy="3693319"/>
          </a:xfrm>
          <a:prstGeom prst="rect">
            <a:avLst/>
          </a:prstGeom>
        </p:spPr>
        <p:txBody>
          <a:bodyPr wrap="square">
            <a:spAutoFit/>
          </a:bodyPr>
          <a:lstStyle/>
          <a:p>
            <a:pPr algn="just"/>
            <a:r>
              <a:rPr lang="kk-KZ" dirty="0">
                <a:solidFill>
                  <a:srgbClr val="000000"/>
                </a:solidFill>
                <a:latin typeface="Times New Roman" panose="02020603050405020304" pitchFamily="18" charset="0"/>
                <a:ea typeface="Calibri" panose="020F0502020204030204" pitchFamily="34" charset="0"/>
              </a:rPr>
              <a:t>NASA WorldWind сервисі өз кезегінде дауылдардың даму динамикасын, маусымдық өзгерістер мен т. б. көрсетеді. және күн сайын жаңартылып отыратын табиғи апаттар: тайфундар, су тасқыны, орман өрттері, жанартаулардың атқылауы, шаңды дауылдар және т.б. туралы деректер базасын қамтиды, ал табиғи апаттар болған жер учаскелерінің өзгеру динамикасын бақылауға болады</a:t>
            </a:r>
            <a:endParaRPr lang="ru-RU" dirty="0"/>
          </a:p>
        </p:txBody>
      </p:sp>
    </p:spTree>
    <p:extLst>
      <p:ext uri="{BB962C8B-B14F-4D97-AF65-F5344CB8AC3E}">
        <p14:creationId xmlns:p14="http://schemas.microsoft.com/office/powerpoint/2010/main" val="1836365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t="4561" b="5894"/>
          <a:stretch/>
        </p:blipFill>
        <p:spPr bwMode="auto">
          <a:xfrm>
            <a:off x="774474" y="605517"/>
            <a:ext cx="4465184" cy="2456997"/>
          </a:xfrm>
          <a:prstGeom prst="rect">
            <a:avLst/>
          </a:prstGeom>
          <a:ln>
            <a:noFill/>
          </a:ln>
          <a:extLst>
            <a:ext uri="{53640926-AAD7-44D8-BBD7-CCE9431645EC}">
              <a14:shadowObscured xmlns:a14="http://schemas.microsoft.com/office/drawing/2010/main"/>
            </a:ext>
          </a:extLst>
        </p:spPr>
      </p:pic>
      <p:sp>
        <p:nvSpPr>
          <p:cNvPr id="4" name="Прямоугольник 3"/>
          <p:cNvSpPr/>
          <p:nvPr/>
        </p:nvSpPr>
        <p:spPr>
          <a:xfrm>
            <a:off x="774474" y="3216870"/>
            <a:ext cx="4557486" cy="646331"/>
          </a:xfrm>
          <a:prstGeom prst="rect">
            <a:avLst/>
          </a:prstGeom>
        </p:spPr>
        <p:txBody>
          <a:bodyPr wrap="square">
            <a:spAutoFit/>
          </a:bodyPr>
          <a:lstStyle/>
          <a:p>
            <a:pPr algn="ctr"/>
            <a:r>
              <a:rPr lang="kk-KZ" dirty="0">
                <a:solidFill>
                  <a:srgbClr val="000000"/>
                </a:solidFill>
                <a:latin typeface="Times New Roman" panose="02020603050405020304" pitchFamily="18" charset="0"/>
                <a:ea typeface="Calibri" panose="020F0502020204030204" pitchFamily="34" charset="0"/>
              </a:rPr>
              <a:t>Ауа-райын болжау картасында анимациялық әсерлерді қолдану</a:t>
            </a:r>
            <a:endParaRPr lang="ru-RU" dirty="0"/>
          </a:p>
        </p:txBody>
      </p:sp>
      <p:sp>
        <p:nvSpPr>
          <p:cNvPr id="5" name="Прямоугольник 4"/>
          <p:cNvSpPr/>
          <p:nvPr/>
        </p:nvSpPr>
        <p:spPr>
          <a:xfrm>
            <a:off x="416265" y="4017557"/>
            <a:ext cx="5181601" cy="1200329"/>
          </a:xfrm>
          <a:prstGeom prst="rect">
            <a:avLst/>
          </a:prstGeom>
        </p:spPr>
        <p:txBody>
          <a:bodyPr wrap="square">
            <a:spAutoFit/>
          </a:bodyPr>
          <a:lstStyle/>
          <a:p>
            <a:pPr algn="just"/>
            <a:r>
              <a:rPr lang="kk-KZ" dirty="0">
                <a:solidFill>
                  <a:srgbClr val="000000"/>
                </a:solidFill>
                <a:latin typeface="Times New Roman" panose="02020603050405020304" pitchFamily="18" charset="0"/>
                <a:ea typeface="Calibri" panose="020F0502020204030204" pitchFamily="34" charset="0"/>
              </a:rPr>
              <a:t>Windty (https://www.windy.com) - бұл ауа райы болжамының әдемі көрінісі, онда жел, температура, бұлттылық және түрлі биіктіктегі ылғалдылық туралы ақпаратты көруге болады </a:t>
            </a:r>
            <a:endParaRPr lang="ru-RU" dirty="0"/>
          </a:p>
        </p:txBody>
      </p:sp>
      <p:pic>
        <p:nvPicPr>
          <p:cNvPr id="6" name="Рисунок 5"/>
          <p:cNvPicPr/>
          <p:nvPr/>
        </p:nvPicPr>
        <p:blipFill rotWithShape="1">
          <a:blip r:embed="rId3"/>
          <a:srcRect t="9696" b="4753"/>
          <a:stretch/>
        </p:blipFill>
        <p:spPr bwMode="auto">
          <a:xfrm>
            <a:off x="6101217" y="641869"/>
            <a:ext cx="5147356" cy="2384292"/>
          </a:xfrm>
          <a:prstGeom prst="rect">
            <a:avLst/>
          </a:prstGeom>
          <a:ln>
            <a:noFill/>
          </a:ln>
          <a:extLst>
            <a:ext uri="{53640926-AAD7-44D8-BBD7-CCE9431645EC}">
              <a14:shadowObscured xmlns:a14="http://schemas.microsoft.com/office/drawing/2010/main"/>
            </a:ext>
          </a:extLst>
        </p:spPr>
      </p:pic>
      <p:sp>
        <p:nvSpPr>
          <p:cNvPr id="7" name="Прямоугольник 6"/>
          <p:cNvSpPr/>
          <p:nvPr/>
        </p:nvSpPr>
        <p:spPr>
          <a:xfrm>
            <a:off x="6496478" y="3170703"/>
            <a:ext cx="4356834" cy="369332"/>
          </a:xfrm>
          <a:prstGeom prst="rect">
            <a:avLst/>
          </a:prstGeom>
        </p:spPr>
        <p:txBody>
          <a:bodyPr wrap="none">
            <a:spAutoFit/>
          </a:bodyPr>
          <a:lstStyle/>
          <a:p>
            <a:r>
              <a:rPr lang="kk-KZ" dirty="0">
                <a:solidFill>
                  <a:srgbClr val="000000"/>
                </a:solidFill>
                <a:latin typeface="Times New Roman" panose="02020603050405020304" pitchFamily="18" charset="0"/>
                <a:ea typeface="Calibri" panose="020F0502020204030204" pitchFamily="34" charset="0"/>
              </a:rPr>
              <a:t>Қысқы Олимпиада ойындарының картасы</a:t>
            </a:r>
            <a:endParaRPr lang="ru-RU" dirty="0"/>
          </a:p>
        </p:txBody>
      </p:sp>
      <p:sp>
        <p:nvSpPr>
          <p:cNvPr id="8" name="Прямоугольник 7"/>
          <p:cNvSpPr/>
          <p:nvPr/>
        </p:nvSpPr>
        <p:spPr>
          <a:xfrm>
            <a:off x="5868068" y="3932872"/>
            <a:ext cx="5613654" cy="1574149"/>
          </a:xfrm>
          <a:prstGeom prst="rect">
            <a:avLst/>
          </a:prstGeom>
        </p:spPr>
        <p:txBody>
          <a:bodyPr wrap="square">
            <a:spAutoFit/>
          </a:bodyPr>
          <a:lstStyle/>
          <a:p>
            <a:pPr algn="just">
              <a:lnSpc>
                <a:spcPct val="107000"/>
              </a:lnSpc>
              <a:spcAft>
                <a:spcPts val="800"/>
              </a:spcAft>
            </a:pP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Fiasco Design құрылған қысқы Олимпиада ойындарының картасы-қысқы ойындар мен аумақ туралы қызықты деректерді білуге болатын интерактивті тур. Карта анимациялық әсерлермен, сондай-ақ мәтіндік қойындылармен жабдықталған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4787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rotWithShape="1">
          <a:blip r:embed="rId2"/>
          <a:srcRect t="9981" b="5893"/>
          <a:stretch/>
        </p:blipFill>
        <p:spPr bwMode="auto">
          <a:xfrm>
            <a:off x="614815" y="1286328"/>
            <a:ext cx="5940425" cy="3124200"/>
          </a:xfrm>
          <a:prstGeom prst="rect">
            <a:avLst/>
          </a:prstGeom>
          <a:ln>
            <a:noFill/>
          </a:ln>
          <a:extLst>
            <a:ext uri="{53640926-AAD7-44D8-BBD7-CCE9431645EC}">
              <a14:shadowObscured xmlns:a14="http://schemas.microsoft.com/office/drawing/2010/main"/>
            </a:ext>
          </a:extLst>
        </p:spPr>
      </p:pic>
      <p:sp>
        <p:nvSpPr>
          <p:cNvPr id="4" name="Прямоугольник 3"/>
          <p:cNvSpPr/>
          <p:nvPr/>
        </p:nvSpPr>
        <p:spPr>
          <a:xfrm>
            <a:off x="7387772" y="1286328"/>
            <a:ext cx="3628571" cy="2862322"/>
          </a:xfrm>
          <a:prstGeom prst="rect">
            <a:avLst/>
          </a:prstGeom>
        </p:spPr>
        <p:txBody>
          <a:bodyPr wrap="square">
            <a:spAutoFit/>
          </a:bodyPr>
          <a:lstStyle/>
          <a:p>
            <a:pPr algn="just"/>
            <a:r>
              <a:rPr lang="kk-KZ" dirty="0">
                <a:solidFill>
                  <a:srgbClr val="000000"/>
                </a:solidFill>
                <a:latin typeface="Times New Roman" panose="02020603050405020304" pitchFamily="18" charset="0"/>
                <a:ea typeface="Calibri" panose="020F0502020204030204" pitchFamily="34" charset="0"/>
              </a:rPr>
              <a:t>Бүкіл әлем бойынша табиғаттың </a:t>
            </a:r>
            <a:r>
              <a:rPr lang="kk-KZ" dirty="0">
                <a:latin typeface="Times New Roman" panose="02020603050405020304" pitchFamily="18" charset="0"/>
                <a:ea typeface="Calibri" panose="020F0502020204030204" pitchFamily="34" charset="0"/>
              </a:rPr>
              <a:t>дыбыстарын кәсіби жазатын адамдардың коллаборациясы нәтижесінде Nature Soundmap (</a:t>
            </a:r>
            <a:r>
              <a:rPr lang="kk-KZ" dirty="0">
                <a:latin typeface="Times New Roman" panose="02020603050405020304" pitchFamily="18" charset="0"/>
                <a:ea typeface="Calibri" panose="020F0502020204030204" pitchFamily="34" charset="0"/>
                <a:cs typeface="Times New Roman" panose="02020603050405020304" pitchFamily="18" charset="0"/>
              </a:rPr>
              <a:t>http://www.naturesoundmap.com</a:t>
            </a:r>
            <a:r>
              <a:rPr lang="kk-KZ" dirty="0" smtClean="0">
                <a:latin typeface="Times New Roman" panose="02020603050405020304" pitchFamily="18" charset="0"/>
                <a:ea typeface="Calibri" panose="020F0502020204030204" pitchFamily="34" charset="0"/>
                <a:cs typeface="Times New Roman" panose="02020603050405020304" pitchFamily="18" charset="0"/>
              </a:rPr>
              <a:t>/</a:t>
            </a:r>
            <a:r>
              <a:rPr lang="kk-KZ" dirty="0" smtClean="0">
                <a:latin typeface="Times New Roman" panose="02020603050405020304" pitchFamily="18" charset="0"/>
                <a:ea typeface="Calibri" panose="020F0502020204030204" pitchFamily="34" charset="0"/>
              </a:rPr>
              <a:t>) </a:t>
            </a:r>
            <a:r>
              <a:rPr lang="kk-KZ" dirty="0">
                <a:latin typeface="Times New Roman" panose="02020603050405020304" pitchFamily="18" charset="0"/>
                <a:ea typeface="Calibri" panose="020F0502020204030204" pitchFamily="34" charset="0"/>
              </a:rPr>
              <a:t>жобасы алынды. Картаның көмегімен, мысалы, Коста-Рика жағалауында Перуде тропикалық орман немесе түнгі құстар </a:t>
            </a:r>
            <a:r>
              <a:rPr lang="kk-KZ" dirty="0" smtClean="0">
                <a:latin typeface="Times New Roman" panose="02020603050405020304" pitchFamily="18" charset="0"/>
                <a:ea typeface="Calibri" panose="020F0502020204030204" pitchFamily="34" charset="0"/>
              </a:rPr>
              <a:t>дауысын </a:t>
            </a:r>
            <a:r>
              <a:rPr lang="kk-KZ" dirty="0">
                <a:latin typeface="Times New Roman" panose="02020603050405020304" pitchFamily="18" charset="0"/>
                <a:ea typeface="Calibri" panose="020F0502020204030204" pitchFamily="34" charset="0"/>
              </a:rPr>
              <a:t>естуге болады</a:t>
            </a:r>
            <a:endParaRPr lang="ru-RU" dirty="0"/>
          </a:p>
        </p:txBody>
      </p:sp>
    </p:spTree>
    <p:extLst>
      <p:ext uri="{BB962C8B-B14F-4D97-AF65-F5344CB8AC3E}">
        <p14:creationId xmlns:p14="http://schemas.microsoft.com/office/powerpoint/2010/main" val="25342469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Изображение: Sounds of Street View"/>
          <p:cNvPicPr/>
          <p:nvPr/>
        </p:nvPicPr>
        <p:blipFill>
          <a:blip r:embed="rId2">
            <a:extLst>
              <a:ext uri="{28A0092B-C50C-407E-A947-70E740481C1C}">
                <a14:useLocalDpi xmlns:a14="http://schemas.microsoft.com/office/drawing/2010/main" val="0"/>
              </a:ext>
            </a:extLst>
          </a:blip>
          <a:srcRect/>
          <a:stretch>
            <a:fillRect/>
          </a:stretch>
        </p:blipFill>
        <p:spPr bwMode="auto">
          <a:xfrm>
            <a:off x="995136" y="1180873"/>
            <a:ext cx="5905500" cy="3248025"/>
          </a:xfrm>
          <a:prstGeom prst="rect">
            <a:avLst/>
          </a:prstGeom>
          <a:noFill/>
          <a:ln>
            <a:noFill/>
          </a:ln>
        </p:spPr>
      </p:pic>
      <p:sp>
        <p:nvSpPr>
          <p:cNvPr id="4" name="Прямоугольник 3"/>
          <p:cNvSpPr/>
          <p:nvPr/>
        </p:nvSpPr>
        <p:spPr>
          <a:xfrm>
            <a:off x="7431315" y="1512223"/>
            <a:ext cx="3744685" cy="2585323"/>
          </a:xfrm>
          <a:prstGeom prst="rect">
            <a:avLst/>
          </a:prstGeom>
        </p:spPr>
        <p:txBody>
          <a:bodyPr wrap="square">
            <a:spAutoFit/>
          </a:bodyPr>
          <a:lstStyle/>
          <a:p>
            <a:pPr algn="just"/>
            <a:r>
              <a:rPr lang="kk-KZ" dirty="0">
                <a:solidFill>
                  <a:srgbClr val="000000"/>
                </a:solidFill>
                <a:latin typeface="Times New Roman" panose="02020603050405020304" pitchFamily="18" charset="0"/>
                <a:ea typeface="Calibri" panose="020F0502020204030204" pitchFamily="34" charset="0"/>
              </a:rPr>
              <a:t>Sounds of Street View Street View 3D (</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https://www.amplifon.com/uk/soundofstreetview</a:t>
            </a:r>
            <a:r>
              <a:rPr lang="kk-KZ"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kk-KZ" dirty="0" smtClean="0">
                <a:solidFill>
                  <a:srgbClr val="000000"/>
                </a:solidFill>
                <a:latin typeface="Times New Roman" panose="02020603050405020304" pitchFamily="18" charset="0"/>
                <a:ea typeface="Calibri" panose="020F0502020204030204" pitchFamily="34" charset="0"/>
              </a:rPr>
              <a:t>)  </a:t>
            </a:r>
            <a:r>
              <a:rPr lang="kk-KZ" dirty="0">
                <a:solidFill>
                  <a:srgbClr val="000000"/>
                </a:solidFill>
                <a:latin typeface="Times New Roman" panose="02020603050405020304" pitchFamily="18" charset="0"/>
                <a:ea typeface="Calibri" panose="020F0502020204030204" pitchFamily="34" charset="0"/>
              </a:rPr>
              <a:t>дыбысын қосады, ол баруды толық сезінуге мүмкіндік береді-дыбыстар өшіріледі,олардан алыстағанда және дауыстап, жақындағанда, сондай-ақ орналасқан жеріне байланысты оң немесе сол жақта </a:t>
            </a:r>
            <a:r>
              <a:rPr lang="kk-KZ" dirty="0" smtClean="0">
                <a:solidFill>
                  <a:srgbClr val="000000"/>
                </a:solidFill>
                <a:latin typeface="Times New Roman" panose="02020603050405020304" pitchFamily="18" charset="0"/>
                <a:ea typeface="Calibri" panose="020F0502020204030204" pitchFamily="34" charset="0"/>
              </a:rPr>
              <a:t>естілед</a:t>
            </a:r>
            <a:r>
              <a:rPr lang="kk-KZ" dirty="0">
                <a:solidFill>
                  <a:srgbClr val="000000"/>
                </a:solidFill>
                <a:latin typeface="Times New Roman" panose="02020603050405020304" pitchFamily="18" charset="0"/>
                <a:ea typeface="Calibri" panose="020F0502020204030204" pitchFamily="34" charset="0"/>
              </a:rPr>
              <a:t>і</a:t>
            </a:r>
            <a:endParaRPr lang="ru-RU" dirty="0"/>
          </a:p>
        </p:txBody>
      </p:sp>
    </p:spTree>
    <p:extLst>
      <p:ext uri="{BB962C8B-B14F-4D97-AF65-F5344CB8AC3E}">
        <p14:creationId xmlns:p14="http://schemas.microsoft.com/office/powerpoint/2010/main" val="21092804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97714" y="592409"/>
            <a:ext cx="6096000" cy="1754326"/>
          </a:xfrm>
          <a:prstGeom prst="rect">
            <a:avLst/>
          </a:prstGeom>
        </p:spPr>
        <p:txBody>
          <a:bodyPr>
            <a:spAutoFit/>
          </a:bodyPr>
          <a:lstStyle/>
          <a:p>
            <a:pPr algn="just"/>
            <a:r>
              <a:rPr lang="kk-KZ" dirty="0">
                <a:solidFill>
                  <a:srgbClr val="000000"/>
                </a:solidFill>
                <a:latin typeface="Times New Roman" panose="02020603050405020304" pitchFamily="18" charset="0"/>
                <a:ea typeface="Calibri" panose="020F0502020204030204" pitchFamily="34" charset="0"/>
              </a:rPr>
              <a:t>The Guardian (</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https://www.theguardian.com/world/ng-interactive/2014/ aviation-100-years</a:t>
            </a:r>
            <a:r>
              <a:rPr lang="kk-KZ" dirty="0">
                <a:solidFill>
                  <a:srgbClr val="000000"/>
                </a:solidFill>
                <a:latin typeface="Times New Roman" panose="02020603050405020304" pitchFamily="18" charset="0"/>
                <a:ea typeface="Calibri" panose="020F0502020204030204" pitchFamily="34" charset="0"/>
              </a:rPr>
              <a:t>) жолаушылар авиа ұшуларының жүзжылдығына интерактивті визуализацияны дайындады – FlightStats мәліметтерінің арқасында карта қазіргі уақытта Ауадағы әрбір мың ұшақтың орналасуын көрсетеді </a:t>
            </a:r>
            <a:endParaRPr lang="ru-RU" dirty="0"/>
          </a:p>
        </p:txBody>
      </p:sp>
      <p:pic>
        <p:nvPicPr>
          <p:cNvPr id="3" name="Рисунок 2" descr="Изображение: In Flight"/>
          <p:cNvPicPr/>
          <p:nvPr/>
        </p:nvPicPr>
        <p:blipFill>
          <a:blip r:embed="rId2">
            <a:extLst>
              <a:ext uri="{28A0092B-C50C-407E-A947-70E740481C1C}">
                <a14:useLocalDpi xmlns:a14="http://schemas.microsoft.com/office/drawing/2010/main" val="0"/>
              </a:ext>
            </a:extLst>
          </a:blip>
          <a:srcRect/>
          <a:stretch>
            <a:fillRect/>
          </a:stretch>
        </p:blipFill>
        <p:spPr bwMode="auto">
          <a:xfrm>
            <a:off x="777421" y="326616"/>
            <a:ext cx="4070350" cy="2559050"/>
          </a:xfrm>
          <a:prstGeom prst="rect">
            <a:avLst/>
          </a:prstGeom>
          <a:noFill/>
          <a:ln>
            <a:noFill/>
          </a:ln>
        </p:spPr>
      </p:pic>
      <p:sp>
        <p:nvSpPr>
          <p:cNvPr id="4" name="Прямоугольник 3"/>
          <p:cNvSpPr/>
          <p:nvPr/>
        </p:nvSpPr>
        <p:spPr>
          <a:xfrm>
            <a:off x="5297714" y="3671117"/>
            <a:ext cx="6096000" cy="1200329"/>
          </a:xfrm>
          <a:prstGeom prst="rect">
            <a:avLst/>
          </a:prstGeom>
        </p:spPr>
        <p:txBody>
          <a:bodyPr>
            <a:spAutoFit/>
          </a:bodyPr>
          <a:lstStyle/>
          <a:p>
            <a:pPr algn="just"/>
            <a:r>
              <a:rPr lang="kk-KZ" dirty="0">
                <a:solidFill>
                  <a:srgbClr val="000000"/>
                </a:solidFill>
                <a:latin typeface="Times New Roman" panose="02020603050405020304" pitchFamily="18" charset="0"/>
                <a:ea typeface="Calibri" panose="020F0502020204030204" pitchFamily="34" charset="0"/>
              </a:rPr>
              <a:t>Mars Curiosity Rover Tracker (https://archive.nytimes.com) бұл ескертуді дәлдеп ауыстыру қажет Марсоходтың әрбір орны қысқа сипаттамамен және марсоход Жерге жіберген фотосуреттермен сүйемелденеді </a:t>
            </a:r>
            <a:endParaRPr lang="ru-RU" dirty="0"/>
          </a:p>
        </p:txBody>
      </p:sp>
      <p:pic>
        <p:nvPicPr>
          <p:cNvPr id="5" name="Рисунок 4"/>
          <p:cNvPicPr/>
          <p:nvPr/>
        </p:nvPicPr>
        <p:blipFill rotWithShape="1">
          <a:blip r:embed="rId3"/>
          <a:srcRect t="8556" b="5608"/>
          <a:stretch/>
        </p:blipFill>
        <p:spPr bwMode="auto">
          <a:xfrm>
            <a:off x="774472" y="3143250"/>
            <a:ext cx="4073299" cy="22560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99217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211</TotalTime>
  <Words>868</Words>
  <Application>Microsoft Office PowerPoint</Application>
  <PresentationFormat>Широкоэкранный</PresentationFormat>
  <Paragraphs>82</Paragraphs>
  <Slides>21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21</vt:i4>
      </vt:variant>
    </vt:vector>
  </HeadingPairs>
  <TitlesOfParts>
    <vt:vector size="27" baseType="lpstr">
      <vt:lpstr>Arial</vt:lpstr>
      <vt:lpstr>Calibri</vt:lpstr>
      <vt:lpstr>Impact</vt:lpstr>
      <vt:lpstr>Times New Roman</vt:lpstr>
      <vt:lpstr>Wingdings</vt:lpstr>
      <vt:lpstr>Главное мероприятие</vt:lpstr>
      <vt:lpstr> Картографиядағы заманауи мультимедиялық технологиялардың</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Картографиядағы заманауи мультимедиялық технологиялардың жайғдайлары мен даму үрдістерін талдау</dc:title>
  <dc:creator>user</dc:creator>
  <cp:lastModifiedBy>user</cp:lastModifiedBy>
  <cp:revision>24</cp:revision>
  <dcterms:created xsi:type="dcterms:W3CDTF">2019-06-07T08:49:29Z</dcterms:created>
  <dcterms:modified xsi:type="dcterms:W3CDTF">2020-03-25T17:56:32Z</dcterms:modified>
</cp:coreProperties>
</file>